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70" r:id="rId2"/>
    <p:sldId id="271" r:id="rId3"/>
    <p:sldId id="297" r:id="rId4"/>
    <p:sldId id="298" r:id="rId5"/>
    <p:sldId id="299" r:id="rId6"/>
    <p:sldId id="274" r:id="rId7"/>
    <p:sldId id="272" r:id="rId8"/>
    <p:sldId id="273" r:id="rId9"/>
    <p:sldId id="275" r:id="rId10"/>
    <p:sldId id="276" r:id="rId11"/>
    <p:sldId id="277" r:id="rId12"/>
    <p:sldId id="278" r:id="rId13"/>
    <p:sldId id="279" r:id="rId14"/>
    <p:sldId id="280" r:id="rId15"/>
    <p:sldId id="256" r:id="rId16"/>
    <p:sldId id="292" r:id="rId17"/>
    <p:sldId id="293" r:id="rId18"/>
    <p:sldId id="294" r:id="rId19"/>
    <p:sldId id="295" r:id="rId20"/>
    <p:sldId id="257" r:id="rId21"/>
    <p:sldId id="258" r:id="rId22"/>
    <p:sldId id="281" r:id="rId23"/>
    <p:sldId id="259" r:id="rId24"/>
    <p:sldId id="282" r:id="rId25"/>
    <p:sldId id="260" r:id="rId26"/>
    <p:sldId id="283" r:id="rId27"/>
    <p:sldId id="284" r:id="rId28"/>
    <p:sldId id="285" r:id="rId29"/>
    <p:sldId id="286" r:id="rId30"/>
    <p:sldId id="287" r:id="rId31"/>
    <p:sldId id="266" r:id="rId32"/>
    <p:sldId id="267" r:id="rId33"/>
    <p:sldId id="290" r:id="rId34"/>
    <p:sldId id="288" r:id="rId35"/>
    <p:sldId id="264" r:id="rId36"/>
    <p:sldId id="265" r:id="rId37"/>
    <p:sldId id="296" r:id="rId38"/>
    <p:sldId id="261" r:id="rId39"/>
    <p:sldId id="262" r:id="rId40"/>
    <p:sldId id="263" r:id="rId41"/>
  </p:sldIdLst>
  <p:sldSz cx="9144000" cy="6858000" type="screen4x3"/>
  <p:notesSz cx="7099300"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8080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5887" cy="511175"/>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4021826" y="1"/>
            <a:ext cx="3075887" cy="511175"/>
          </a:xfrm>
          <a:prstGeom prst="rect">
            <a:avLst/>
          </a:prstGeom>
        </p:spPr>
        <p:txBody>
          <a:bodyPr vert="horz" lIns="91440" tIns="45720" rIns="91440" bIns="45720" rtlCol="0"/>
          <a:lstStyle>
            <a:lvl1pPr algn="r">
              <a:defRPr sz="1200"/>
            </a:lvl1pPr>
          </a:lstStyle>
          <a:p>
            <a:fld id="{81EC03AD-C981-4538-956C-B36C337237E5}" type="datetimeFigureOut">
              <a:rPr lang="en-PH" smtClean="0"/>
              <a:pPr/>
              <a:t>4/24/2015</a:t>
            </a:fld>
            <a:endParaRPr lang="en-PH"/>
          </a:p>
        </p:txBody>
      </p:sp>
      <p:sp>
        <p:nvSpPr>
          <p:cNvPr id="4" name="Footer Placeholder 3"/>
          <p:cNvSpPr>
            <a:spLocks noGrp="1"/>
          </p:cNvSpPr>
          <p:nvPr>
            <p:ph type="ftr" sz="quarter" idx="2"/>
          </p:nvPr>
        </p:nvSpPr>
        <p:spPr>
          <a:xfrm>
            <a:off x="0" y="9720264"/>
            <a:ext cx="3075887" cy="511175"/>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4021826" y="9720264"/>
            <a:ext cx="3075887" cy="511175"/>
          </a:xfrm>
          <a:prstGeom prst="rect">
            <a:avLst/>
          </a:prstGeom>
        </p:spPr>
        <p:txBody>
          <a:bodyPr vert="horz" lIns="91440" tIns="45720" rIns="91440" bIns="45720" rtlCol="0" anchor="b"/>
          <a:lstStyle>
            <a:lvl1pPr algn="r">
              <a:defRPr sz="1200"/>
            </a:lvl1pPr>
          </a:lstStyle>
          <a:p>
            <a:fld id="{DF556283-44DF-4612-BFEA-BD890BE2BC8A}" type="slidenum">
              <a:rPr lang="en-PH" smtClean="0"/>
              <a:pPr/>
              <a:t>‹#›</a:t>
            </a:fld>
            <a:endParaRPr lang="en-PH"/>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3446DF05-51B5-45C4-81D3-E25CB127DED1}" type="datetimeFigureOut">
              <a:rPr lang="en-PH" smtClean="0"/>
              <a:pPr/>
              <a:t>4/24/2015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BF8BD78-99FA-47E4-B336-B261B47BA268}"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3446DF05-51B5-45C4-81D3-E25CB127DED1}" type="datetimeFigureOut">
              <a:rPr lang="en-PH" smtClean="0"/>
              <a:pPr/>
              <a:t>4/24/2015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BF8BD78-99FA-47E4-B336-B261B47BA268}"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3446DF05-51B5-45C4-81D3-E25CB127DED1}" type="datetimeFigureOut">
              <a:rPr lang="en-PH" smtClean="0"/>
              <a:pPr/>
              <a:t>4/24/2015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BF8BD78-99FA-47E4-B336-B261B47BA268}" type="slidenum">
              <a:rPr lang="en-PH" smtClean="0"/>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3446DF05-51B5-45C4-81D3-E25CB127DED1}" type="datetimeFigureOut">
              <a:rPr lang="en-PH" smtClean="0"/>
              <a:pPr/>
              <a:t>4/24/2015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BF8BD78-99FA-47E4-B336-B261B47BA268}" type="slidenum">
              <a:rPr lang="en-PH" smtClean="0"/>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46DF05-51B5-45C4-81D3-E25CB127DED1}" type="datetimeFigureOut">
              <a:rPr lang="en-PH" smtClean="0"/>
              <a:pPr/>
              <a:t>4/24/2015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BF8BD78-99FA-47E4-B336-B261B47BA268}"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3446DF05-51B5-45C4-81D3-E25CB127DED1}" type="datetimeFigureOut">
              <a:rPr lang="en-PH" smtClean="0"/>
              <a:pPr/>
              <a:t>4/24/2015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BF8BD78-99FA-47E4-B336-B261B47BA268}"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3446DF05-51B5-45C4-81D3-E25CB127DED1}" type="datetimeFigureOut">
              <a:rPr lang="en-PH" smtClean="0"/>
              <a:pPr/>
              <a:t>4/24/2015</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BBF8BD78-99FA-47E4-B336-B261B47BA268}" type="slidenum">
              <a:rPr lang="en-PH" smtClean="0"/>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3446DF05-51B5-45C4-81D3-E25CB127DED1}" type="datetimeFigureOut">
              <a:rPr lang="en-PH" smtClean="0"/>
              <a:pPr/>
              <a:t>4/24/2015</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BBF8BD78-99FA-47E4-B336-B261B47BA268}"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6DF05-51B5-45C4-81D3-E25CB127DED1}" type="datetimeFigureOut">
              <a:rPr lang="en-PH" smtClean="0"/>
              <a:pPr/>
              <a:t>4/24/2015</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BBF8BD78-99FA-47E4-B336-B261B47BA268}"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6DF05-51B5-45C4-81D3-E25CB127DED1}" type="datetimeFigureOut">
              <a:rPr lang="en-PH" smtClean="0"/>
              <a:pPr/>
              <a:t>4/24/2015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BF8BD78-99FA-47E4-B336-B261B47BA268}" type="slidenum">
              <a:rPr lang="en-PH" smtClean="0"/>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6DF05-51B5-45C4-81D3-E25CB127DED1}" type="datetimeFigureOut">
              <a:rPr lang="en-PH" smtClean="0"/>
              <a:pPr/>
              <a:t>4/24/2015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BF8BD78-99FA-47E4-B336-B261B47BA268}" type="slidenum">
              <a:rPr lang="en-PH" smtClean="0"/>
              <a:pPr/>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6DF05-51B5-45C4-81D3-E25CB127DED1}" type="datetimeFigureOut">
              <a:rPr lang="en-PH" smtClean="0"/>
              <a:pPr/>
              <a:t>4/24/2015</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8BD78-99FA-47E4-B336-B261B47BA268}"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cmlauron.weebly.com/m2-lo2.html" TargetMode="External"/><Relationship Id="rId3" Type="http://schemas.openxmlformats.org/officeDocument/2006/relationships/hyperlink" Target="http://cmlauron.weebly.com/m1-lo1.html" TargetMode="External"/><Relationship Id="rId7" Type="http://schemas.openxmlformats.org/officeDocument/2006/relationships/hyperlink" Target="http://cmlauron.weebly.com/m2-lo1.html" TargetMode="External"/><Relationship Id="rId2" Type="http://schemas.openxmlformats.org/officeDocument/2006/relationships/hyperlink" Target="http://cmlauron.weebly.com/core-1.html" TargetMode="External"/><Relationship Id="rId1" Type="http://schemas.openxmlformats.org/officeDocument/2006/relationships/slideLayout" Target="../slideLayouts/slideLayout2.xml"/><Relationship Id="rId6" Type="http://schemas.openxmlformats.org/officeDocument/2006/relationships/hyperlink" Target="http://cmlauron.weebly.com/core-2.html" TargetMode="External"/><Relationship Id="rId5" Type="http://schemas.openxmlformats.org/officeDocument/2006/relationships/hyperlink" Target="http://cmlauron.weebly.com/m1-lo3.html" TargetMode="External"/><Relationship Id="rId10" Type="http://schemas.openxmlformats.org/officeDocument/2006/relationships/hyperlink" Target="http://cmlauron.weebly.com/m2-lo4.html" TargetMode="External"/><Relationship Id="rId4" Type="http://schemas.openxmlformats.org/officeDocument/2006/relationships/hyperlink" Target="http://cmlauron.weebly.com/m1-lo2.html" TargetMode="External"/><Relationship Id="rId9" Type="http://schemas.openxmlformats.org/officeDocument/2006/relationships/hyperlink" Target="http://cmlauron.weebly.com/m2-lo3.html"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cmlauron.weebly.com/m4-lo2.html" TargetMode="External"/><Relationship Id="rId3" Type="http://schemas.openxmlformats.org/officeDocument/2006/relationships/hyperlink" Target="http://cmlauron.weebly.com/m3-lo1.html" TargetMode="External"/><Relationship Id="rId7" Type="http://schemas.openxmlformats.org/officeDocument/2006/relationships/hyperlink" Target="http://cmlauron.weebly.com/m4-lo1.html" TargetMode="External"/><Relationship Id="rId2" Type="http://schemas.openxmlformats.org/officeDocument/2006/relationships/hyperlink" Target="http://cmlauron.weebly.com/core-3.html" TargetMode="External"/><Relationship Id="rId1" Type="http://schemas.openxmlformats.org/officeDocument/2006/relationships/slideLayout" Target="../slideLayouts/slideLayout2.xml"/><Relationship Id="rId6" Type="http://schemas.openxmlformats.org/officeDocument/2006/relationships/hyperlink" Target="http://cmlauron.weebly.com/core-4.html" TargetMode="External"/><Relationship Id="rId5" Type="http://schemas.openxmlformats.org/officeDocument/2006/relationships/hyperlink" Target="http://cmlauron.weebly.com/m3-lo3.html" TargetMode="External"/><Relationship Id="rId10" Type="http://schemas.openxmlformats.org/officeDocument/2006/relationships/hyperlink" Target="http://cmlauron.weebly.com/m4-lo4.html" TargetMode="External"/><Relationship Id="rId4" Type="http://schemas.openxmlformats.org/officeDocument/2006/relationships/hyperlink" Target="http://cmlauron.weebly.com/m3-lo2.html" TargetMode="External"/><Relationship Id="rId9" Type="http://schemas.openxmlformats.org/officeDocument/2006/relationships/hyperlink" Target="http://cmlauron.weebly.com/m4-lo3.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D:\TESDA%20TM1\For%20Printing\Dance%20Exercise_WMV%20V9.wm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TESDA TM1\For Printing\welcome.gif"/>
          <p:cNvPicPr>
            <a:picLocks noChangeAspect="1" noChangeArrowheads="1" noCrop="1"/>
          </p:cNvPicPr>
          <p:nvPr/>
        </p:nvPicPr>
        <p:blipFill>
          <a:blip r:embed="rId2" cstate="print"/>
          <a:srcRect/>
          <a:stretch>
            <a:fillRect/>
          </a:stretch>
        </p:blipFill>
        <p:spPr bwMode="auto">
          <a:xfrm>
            <a:off x="1814944" y="1828800"/>
            <a:ext cx="5514107" cy="3200399"/>
          </a:xfrm>
          <a:prstGeom prst="rect">
            <a:avLst/>
          </a:prstGeom>
          <a:noFill/>
        </p:spPr>
      </p:pic>
      <p:sp>
        <p:nvSpPr>
          <p:cNvPr id="5" name="TextBox 4"/>
          <p:cNvSpPr txBox="1"/>
          <p:nvPr/>
        </p:nvSpPr>
        <p:spPr>
          <a:xfrm>
            <a:off x="533400" y="304800"/>
            <a:ext cx="7620000" cy="584775"/>
          </a:xfrm>
          <a:prstGeom prst="rect">
            <a:avLst/>
          </a:prstGeom>
          <a:noFill/>
        </p:spPr>
        <p:txBody>
          <a:bodyPr wrap="square" rtlCol="0">
            <a:spAutoFit/>
          </a:bodyPr>
          <a:lstStyle/>
          <a:p>
            <a:pPr algn="ctr"/>
            <a:r>
              <a:rPr lang="en-PH"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Good day everyone!</a:t>
            </a:r>
            <a:endParaRPr lang="en-PH"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TESDA TM1\For Printing\Are-you-ready.gif"/>
          <p:cNvPicPr>
            <a:picLocks noChangeAspect="1" noChangeArrowheads="1" noCrop="1"/>
          </p:cNvPicPr>
          <p:nvPr/>
        </p:nvPicPr>
        <p:blipFill>
          <a:blip r:embed="rId2" cstate="print"/>
          <a:srcRect/>
          <a:stretch>
            <a:fillRect/>
          </a:stretch>
        </p:blipFill>
        <p:spPr bwMode="auto">
          <a:xfrm>
            <a:off x="1958337" y="1219200"/>
            <a:ext cx="5128263" cy="41863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normAutofit/>
          </a:bodyPr>
          <a:lstStyle/>
          <a:p>
            <a:r>
              <a:rPr lang="en-PH" sz="3200" b="1" dirty="0" smtClean="0"/>
              <a:t>What is CBT?</a:t>
            </a:r>
            <a:endParaRPr lang="en-PH"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TESDA TM1\For Printing\do not know.gif"/>
          <p:cNvPicPr>
            <a:picLocks noChangeAspect="1" noChangeArrowheads="1" noCrop="1"/>
          </p:cNvPicPr>
          <p:nvPr/>
        </p:nvPicPr>
        <p:blipFill>
          <a:blip r:embed="rId2" cstate="print"/>
          <a:srcRect/>
          <a:stretch>
            <a:fillRect/>
          </a:stretch>
        </p:blipFill>
        <p:spPr bwMode="auto">
          <a:xfrm>
            <a:off x="2286000" y="1981200"/>
            <a:ext cx="4379595" cy="26146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lstStyle/>
          <a:p>
            <a:r>
              <a:rPr lang="en-PH" dirty="0" smtClean="0"/>
              <a:t>Competency-Based Training</a:t>
            </a:r>
            <a:endParaRPr lang="en-PH"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dirty="0" smtClean="0"/>
              <a:t>What is Competency?</a:t>
            </a:r>
            <a:endParaRPr lang="en-PH" sz="3200" dirty="0"/>
          </a:p>
        </p:txBody>
      </p:sp>
      <p:sp>
        <p:nvSpPr>
          <p:cNvPr id="4" name="TextBox 3"/>
          <p:cNvSpPr txBox="1"/>
          <p:nvPr/>
        </p:nvSpPr>
        <p:spPr>
          <a:xfrm>
            <a:off x="457200" y="2598003"/>
            <a:ext cx="7848600" cy="830997"/>
          </a:xfrm>
          <a:prstGeom prst="rect">
            <a:avLst/>
          </a:prstGeom>
          <a:noFill/>
        </p:spPr>
        <p:txBody>
          <a:bodyPr wrap="square" rtlCol="0">
            <a:spAutoFit/>
          </a:bodyPr>
          <a:lstStyle/>
          <a:p>
            <a:r>
              <a:rPr lang="en-PH" sz="2400" dirty="0" smtClean="0"/>
              <a:t>- It is sufficiency to satisfy the wants, the need, the qualification according to standards</a:t>
            </a:r>
            <a:endParaRPr lang="en-PH"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r>
              <a:rPr lang="en-PH" sz="3200" b="1" dirty="0" smtClean="0"/>
              <a:t>What is CBT ?</a:t>
            </a:r>
            <a:endParaRPr lang="en-PH" sz="3200" b="1" dirty="0"/>
          </a:p>
        </p:txBody>
      </p:sp>
      <p:sp>
        <p:nvSpPr>
          <p:cNvPr id="3" name="Subtitle 2"/>
          <p:cNvSpPr>
            <a:spLocks noGrp="1"/>
          </p:cNvSpPr>
          <p:nvPr>
            <p:ph type="subTitle" idx="1"/>
          </p:nvPr>
        </p:nvSpPr>
        <p:spPr>
          <a:xfrm>
            <a:off x="304800" y="1600200"/>
            <a:ext cx="8229600" cy="5029200"/>
          </a:xfrm>
        </p:spPr>
        <p:txBody>
          <a:bodyPr>
            <a:noAutofit/>
          </a:bodyPr>
          <a:lstStyle/>
          <a:p>
            <a:pPr algn="just"/>
            <a:r>
              <a:rPr lang="en-PH" sz="2400" b="1" dirty="0">
                <a:solidFill>
                  <a:schemeClr val="tx1"/>
                </a:solidFill>
              </a:rPr>
              <a:t>Competency based training</a:t>
            </a:r>
            <a:r>
              <a:rPr lang="en-PH" sz="2400" dirty="0">
                <a:solidFill>
                  <a:schemeClr val="tx1"/>
                </a:solidFill>
              </a:rPr>
              <a:t> </a:t>
            </a:r>
            <a:endParaRPr lang="en-PH" sz="2400" dirty="0" smtClean="0">
              <a:solidFill>
                <a:schemeClr val="tx1"/>
              </a:solidFill>
            </a:endParaRPr>
          </a:p>
          <a:p>
            <a:pPr algn="just"/>
            <a:endParaRPr lang="en-PH" sz="2400" dirty="0" smtClean="0">
              <a:solidFill>
                <a:schemeClr val="tx1"/>
              </a:solidFill>
            </a:endParaRPr>
          </a:p>
          <a:p>
            <a:pPr algn="just">
              <a:buFontTx/>
              <a:buChar char="-"/>
            </a:pPr>
            <a:r>
              <a:rPr lang="en-PH" sz="2400" dirty="0" smtClean="0">
                <a:solidFill>
                  <a:schemeClr val="tx1"/>
                </a:solidFill>
              </a:rPr>
              <a:t> is </a:t>
            </a:r>
            <a:r>
              <a:rPr lang="en-PH" sz="2400" dirty="0">
                <a:solidFill>
                  <a:schemeClr val="tx1"/>
                </a:solidFill>
              </a:rPr>
              <a:t>an approach to vocational education and</a:t>
            </a:r>
            <a:r>
              <a:rPr lang="en-PH" sz="2400" b="1" dirty="0">
                <a:solidFill>
                  <a:schemeClr val="tx1"/>
                </a:solidFill>
              </a:rPr>
              <a:t> </a:t>
            </a:r>
            <a:r>
              <a:rPr lang="en-PH" sz="2400" b="1" dirty="0" smtClean="0">
                <a:solidFill>
                  <a:schemeClr val="tx1"/>
                </a:solidFill>
              </a:rPr>
              <a:t>training</a:t>
            </a:r>
          </a:p>
          <a:p>
            <a:pPr algn="just"/>
            <a:endParaRPr lang="en-PH" sz="2400" b="1" dirty="0" smtClean="0">
              <a:solidFill>
                <a:schemeClr val="tx1"/>
              </a:solidFill>
            </a:endParaRPr>
          </a:p>
          <a:p>
            <a:pPr algn="just">
              <a:buFontTx/>
              <a:buChar char="-"/>
            </a:pPr>
            <a:r>
              <a:rPr lang="en-PH" sz="2400" dirty="0">
                <a:solidFill>
                  <a:schemeClr val="tx1"/>
                </a:solidFill>
              </a:rPr>
              <a:t> </a:t>
            </a:r>
            <a:r>
              <a:rPr lang="en-PH" sz="2400" dirty="0" smtClean="0">
                <a:solidFill>
                  <a:schemeClr val="tx1"/>
                </a:solidFill>
              </a:rPr>
              <a:t>emphasis </a:t>
            </a:r>
            <a:r>
              <a:rPr lang="en-PH" sz="2400" dirty="0">
                <a:solidFill>
                  <a:schemeClr val="tx1"/>
                </a:solidFill>
              </a:rPr>
              <a:t>on what a person can do </a:t>
            </a:r>
            <a:endParaRPr lang="en-PH" sz="2400" dirty="0" smtClean="0">
              <a:solidFill>
                <a:schemeClr val="tx1"/>
              </a:solidFill>
            </a:endParaRPr>
          </a:p>
          <a:p>
            <a:pPr algn="just"/>
            <a:endParaRPr lang="en-PH" sz="2400" dirty="0" smtClean="0">
              <a:solidFill>
                <a:schemeClr val="tx1"/>
              </a:solidFill>
            </a:endParaRPr>
          </a:p>
          <a:p>
            <a:pPr algn="just">
              <a:buFontTx/>
              <a:buChar char="-"/>
            </a:pPr>
            <a:r>
              <a:rPr lang="en-PH" sz="2400" dirty="0">
                <a:solidFill>
                  <a:schemeClr val="tx1"/>
                </a:solidFill>
              </a:rPr>
              <a:t> </a:t>
            </a:r>
            <a:r>
              <a:rPr lang="en-PH" sz="2400" b="1" dirty="0" smtClean="0">
                <a:solidFill>
                  <a:schemeClr val="tx1"/>
                </a:solidFill>
              </a:rPr>
              <a:t>based</a:t>
            </a:r>
            <a:r>
              <a:rPr lang="en-PH" sz="2400" dirty="0">
                <a:solidFill>
                  <a:schemeClr val="tx1"/>
                </a:solidFill>
              </a:rPr>
              <a:t> on workplace experience and learning. </a:t>
            </a:r>
            <a:endParaRPr lang="en-PH" sz="2400" dirty="0" smtClean="0">
              <a:solidFill>
                <a:schemeClr val="tx1"/>
              </a:solidFill>
            </a:endParaRPr>
          </a:p>
          <a:p>
            <a:pPr algn="just"/>
            <a:endParaRPr lang="en-PH" sz="2400" dirty="0" smtClean="0">
              <a:solidFill>
                <a:schemeClr val="tx1"/>
              </a:solidFill>
            </a:endParaRPr>
          </a:p>
          <a:p>
            <a:pPr algn="just">
              <a:buFontTx/>
              <a:buChar char="-"/>
            </a:pPr>
            <a:r>
              <a:rPr lang="en-PH" sz="2400" dirty="0">
                <a:solidFill>
                  <a:schemeClr val="tx1"/>
                </a:solidFill>
              </a:rPr>
              <a:t> </a:t>
            </a:r>
            <a:r>
              <a:rPr lang="en-PH" sz="2400" dirty="0" smtClean="0">
                <a:solidFill>
                  <a:schemeClr val="tx1"/>
                </a:solidFill>
              </a:rPr>
              <a:t>learning a skill is not</a:t>
            </a:r>
            <a:r>
              <a:rPr lang="en-PH" sz="2400" dirty="0">
                <a:solidFill>
                  <a:schemeClr val="tx1"/>
                </a:solidFill>
              </a:rPr>
              <a:t> </a:t>
            </a:r>
            <a:r>
              <a:rPr lang="en-PH" sz="2400" b="1" dirty="0">
                <a:solidFill>
                  <a:schemeClr val="tx1"/>
                </a:solidFill>
              </a:rPr>
              <a:t>based</a:t>
            </a:r>
            <a:r>
              <a:rPr lang="en-PH" sz="2400" dirty="0">
                <a:solidFill>
                  <a:schemeClr val="tx1"/>
                </a:solidFill>
              </a:rPr>
              <a:t> on </a:t>
            </a:r>
            <a:r>
              <a:rPr lang="en-PH" sz="2400" dirty="0" smtClean="0">
                <a:solidFill>
                  <a:schemeClr val="tx1"/>
                </a:solidFill>
              </a:rPr>
              <a:t>time of the training but  self-paced</a:t>
            </a:r>
            <a:endParaRPr lang="en-PH" sz="24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800" dirty="0" smtClean="0"/>
              <a:t>Comparative Analysis between Traditional Education and CBT</a:t>
            </a:r>
            <a:endParaRPr lang="en-PH" sz="2800" dirty="0"/>
          </a:p>
        </p:txBody>
      </p:sp>
      <p:graphicFrame>
        <p:nvGraphicFramePr>
          <p:cNvPr id="4" name="Table 3"/>
          <p:cNvGraphicFramePr>
            <a:graphicFrameLocks noGrp="1"/>
          </p:cNvGraphicFramePr>
          <p:nvPr/>
        </p:nvGraphicFramePr>
        <p:xfrm>
          <a:off x="228600" y="1844040"/>
          <a:ext cx="8763000" cy="3870960"/>
        </p:xfrm>
        <a:graphic>
          <a:graphicData uri="http://schemas.openxmlformats.org/drawingml/2006/table">
            <a:tbl>
              <a:tblPr firstRow="1" bandRow="1">
                <a:tableStyleId>{5C22544A-7EE6-4342-B048-85BDC9FD1C3A}</a:tableStyleId>
              </a:tblPr>
              <a:tblGrid>
                <a:gridCol w="4381500"/>
                <a:gridCol w="4381500"/>
              </a:tblGrid>
              <a:tr h="370840">
                <a:tc>
                  <a:txBody>
                    <a:bodyPr/>
                    <a:lstStyle/>
                    <a:p>
                      <a:pPr algn="ctr"/>
                      <a:r>
                        <a:rPr lang="en-PH" sz="2400" dirty="0" smtClean="0"/>
                        <a:t>TRADITIONAL</a:t>
                      </a:r>
                      <a:endParaRPr lang="en-PH" sz="2400" dirty="0"/>
                    </a:p>
                  </a:txBody>
                  <a:tcPr/>
                </a:tc>
                <a:tc>
                  <a:txBody>
                    <a:bodyPr/>
                    <a:lstStyle/>
                    <a:p>
                      <a:pPr algn="ctr"/>
                      <a:r>
                        <a:rPr lang="en-PH" sz="2400" dirty="0" smtClean="0"/>
                        <a:t>Competency Based</a:t>
                      </a:r>
                      <a:endParaRPr lang="en-PH" sz="2400" dirty="0"/>
                    </a:p>
                  </a:txBody>
                  <a:tcPr/>
                </a:tc>
              </a:tr>
              <a:tr h="370840">
                <a:tc>
                  <a:txBody>
                    <a:bodyPr/>
                    <a:lstStyle/>
                    <a:p>
                      <a:pPr>
                        <a:buFont typeface="Arial" pitchFamily="34" charset="0"/>
                        <a:buChar char="•"/>
                      </a:pPr>
                      <a:r>
                        <a:rPr lang="en-PH" sz="2000" dirty="0" smtClean="0"/>
                        <a:t>Instructors focus on managing instruction</a:t>
                      </a:r>
                      <a:endParaRPr lang="en-PH" sz="2000" dirty="0"/>
                    </a:p>
                  </a:txBody>
                  <a:tcPr/>
                </a:tc>
                <a:tc>
                  <a:txBody>
                    <a:bodyPr/>
                    <a:lstStyle/>
                    <a:p>
                      <a:pPr>
                        <a:buFont typeface="Arial" pitchFamily="34" charset="0"/>
                        <a:buChar char="•"/>
                      </a:pPr>
                      <a:r>
                        <a:rPr lang="en-PH" sz="2000" dirty="0" smtClean="0"/>
                        <a:t>Trainers focus on managing</a:t>
                      </a:r>
                      <a:r>
                        <a:rPr lang="en-PH" sz="2000" baseline="0" dirty="0" smtClean="0"/>
                        <a:t> learning</a:t>
                      </a:r>
                    </a:p>
                  </a:txBody>
                  <a:tcPr/>
                </a:tc>
              </a:tr>
              <a:tr h="370840">
                <a:tc>
                  <a:txBody>
                    <a:bodyPr/>
                    <a:lstStyle/>
                    <a:p>
                      <a:pPr>
                        <a:buFont typeface="Arial" pitchFamily="34" charset="0"/>
                        <a:buChar char="•"/>
                      </a:pPr>
                      <a:r>
                        <a:rPr lang="en-PH" sz="2000" dirty="0" smtClean="0"/>
                        <a:t>Most students enter at about</a:t>
                      </a:r>
                      <a:r>
                        <a:rPr lang="en-PH" sz="2000" baseline="0" dirty="0" smtClean="0"/>
                        <a:t> the same time</a:t>
                      </a:r>
                      <a:endParaRPr lang="en-PH"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PH" sz="2000" baseline="0" dirty="0" smtClean="0"/>
                        <a:t>Trainers enter at various times throughout the year</a:t>
                      </a:r>
                      <a:endParaRPr lang="en-PH" sz="2000" dirty="0" smtClean="0"/>
                    </a:p>
                  </a:txBody>
                  <a:tcPr/>
                </a:tc>
              </a:tr>
              <a:tr h="370840">
                <a:tc>
                  <a:txBody>
                    <a:bodyPr/>
                    <a:lstStyle/>
                    <a:p>
                      <a:pPr>
                        <a:buFont typeface="Arial" pitchFamily="34" charset="0"/>
                        <a:buChar char="•"/>
                      </a:pPr>
                      <a:r>
                        <a:rPr lang="en-PH" sz="2000" dirty="0" smtClean="0"/>
                        <a:t>Students all cover the same material</a:t>
                      </a:r>
                      <a:endParaRPr lang="en-PH" sz="2000" dirty="0"/>
                    </a:p>
                  </a:txBody>
                  <a:tcPr/>
                </a:tc>
                <a:tc>
                  <a:txBody>
                    <a:bodyPr/>
                    <a:lstStyle/>
                    <a:p>
                      <a:pPr>
                        <a:buFont typeface="Arial" pitchFamily="34" charset="0"/>
                        <a:buChar char="•"/>
                      </a:pPr>
                      <a:r>
                        <a:rPr lang="en-PH" sz="2000" dirty="0" smtClean="0"/>
                        <a:t>Different trainees maybe trained for different unit of competency within the same program</a:t>
                      </a:r>
                      <a:endParaRPr lang="en-PH" sz="2000" dirty="0"/>
                    </a:p>
                  </a:txBody>
                  <a:tcPr/>
                </a:tc>
              </a:tr>
              <a:tr h="370840">
                <a:tc>
                  <a:txBody>
                    <a:bodyPr/>
                    <a:lstStyle/>
                    <a:p>
                      <a:pPr>
                        <a:buFont typeface="Arial" pitchFamily="34" charset="0"/>
                        <a:buChar char="•"/>
                      </a:pPr>
                      <a:r>
                        <a:rPr lang="en-PH" sz="2000" dirty="0" smtClean="0"/>
                        <a:t>Students all proceed from one topic to the next at the same</a:t>
                      </a:r>
                      <a:endParaRPr lang="en-PH" sz="2000" dirty="0"/>
                    </a:p>
                  </a:txBody>
                  <a:tcPr/>
                </a:tc>
                <a:tc>
                  <a:txBody>
                    <a:bodyPr/>
                    <a:lstStyle/>
                    <a:p>
                      <a:pPr>
                        <a:buFont typeface="Arial" pitchFamily="34" charset="0"/>
                        <a:buChar char="•"/>
                      </a:pPr>
                      <a:r>
                        <a:rPr lang="en-PH" sz="2000" dirty="0" smtClean="0"/>
                        <a:t>Each trainee moves on the next task only after mastering the task he or she is currently working on</a:t>
                      </a:r>
                      <a:endParaRPr lang="en-PH" sz="200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310640"/>
          <a:ext cx="8763000" cy="3870960"/>
        </p:xfrm>
        <a:graphic>
          <a:graphicData uri="http://schemas.openxmlformats.org/drawingml/2006/table">
            <a:tbl>
              <a:tblPr firstRow="1" bandRow="1">
                <a:tableStyleId>{5C22544A-7EE6-4342-B048-85BDC9FD1C3A}</a:tableStyleId>
              </a:tblPr>
              <a:tblGrid>
                <a:gridCol w="4381500"/>
                <a:gridCol w="4381500"/>
              </a:tblGrid>
              <a:tr h="370840">
                <a:tc>
                  <a:txBody>
                    <a:bodyPr/>
                    <a:lstStyle/>
                    <a:p>
                      <a:pPr algn="ctr"/>
                      <a:r>
                        <a:rPr lang="en-PH" sz="2400" dirty="0" smtClean="0"/>
                        <a:t>TRADITIONAL</a:t>
                      </a:r>
                      <a:endParaRPr lang="en-PH" sz="2400" dirty="0"/>
                    </a:p>
                  </a:txBody>
                  <a:tcPr/>
                </a:tc>
                <a:tc>
                  <a:txBody>
                    <a:bodyPr/>
                    <a:lstStyle/>
                    <a:p>
                      <a:pPr algn="ctr"/>
                      <a:r>
                        <a:rPr lang="en-PH" sz="2400" dirty="0" smtClean="0"/>
                        <a:t>Competency Based</a:t>
                      </a:r>
                      <a:endParaRPr lang="en-PH" sz="2400" dirty="0"/>
                    </a:p>
                  </a:txBody>
                  <a:tcPr/>
                </a:tc>
              </a:tr>
              <a:tr h="370840">
                <a:tc>
                  <a:txBody>
                    <a:bodyPr/>
                    <a:lstStyle/>
                    <a:p>
                      <a:pPr>
                        <a:buFont typeface="Arial" pitchFamily="34" charset="0"/>
                        <a:buChar char="•"/>
                      </a:pPr>
                      <a:r>
                        <a:rPr lang="en-PH" sz="2000" dirty="0" smtClean="0"/>
                        <a:t>The instructor controls</a:t>
                      </a:r>
                      <a:r>
                        <a:rPr lang="en-PH" sz="2000" baseline="0" dirty="0" smtClean="0"/>
                        <a:t> the learning pace</a:t>
                      </a:r>
                      <a:endParaRPr lang="en-PH" sz="2000" dirty="0"/>
                    </a:p>
                  </a:txBody>
                  <a:tcPr/>
                </a:tc>
                <a:tc>
                  <a:txBody>
                    <a:bodyPr/>
                    <a:lstStyle/>
                    <a:p>
                      <a:pPr>
                        <a:buFont typeface="Arial" pitchFamily="34" charset="0"/>
                        <a:buChar char="•"/>
                      </a:pPr>
                      <a:r>
                        <a:rPr lang="en-PH" sz="2000" baseline="0" dirty="0" smtClean="0"/>
                        <a:t>Each trainee progress at his or her own pace</a:t>
                      </a:r>
                    </a:p>
                  </a:txBody>
                  <a:tcPr/>
                </a:tc>
              </a:tr>
              <a:tr h="370840">
                <a:tc>
                  <a:txBody>
                    <a:bodyPr/>
                    <a:lstStyle/>
                    <a:p>
                      <a:pPr>
                        <a:buFont typeface="Arial" pitchFamily="34" charset="0"/>
                        <a:buChar char="•"/>
                      </a:pPr>
                      <a:r>
                        <a:rPr lang="en-PH" sz="2000" dirty="0" smtClean="0"/>
                        <a:t>Very little continuous feedback is given</a:t>
                      </a:r>
                      <a:endParaRPr lang="en-PH"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PH" sz="2000" dirty="0" smtClean="0"/>
                        <a:t>Immediate feedback is given to each trainees at critical points in the learning process</a:t>
                      </a:r>
                    </a:p>
                  </a:txBody>
                  <a:tcPr/>
                </a:tc>
              </a:tr>
              <a:tr h="370840">
                <a:tc>
                  <a:txBody>
                    <a:bodyPr/>
                    <a:lstStyle/>
                    <a:p>
                      <a:pPr>
                        <a:buFont typeface="Arial" pitchFamily="34" charset="0"/>
                        <a:buChar char="•"/>
                      </a:pPr>
                      <a:r>
                        <a:rPr lang="en-PH" sz="2000" dirty="0" smtClean="0"/>
                        <a:t>The instructor is involved in teaching only one topic at a time</a:t>
                      </a:r>
                      <a:endParaRPr lang="en-PH" sz="2000" dirty="0"/>
                    </a:p>
                  </a:txBody>
                  <a:tcPr/>
                </a:tc>
                <a:tc>
                  <a:txBody>
                    <a:bodyPr/>
                    <a:lstStyle/>
                    <a:p>
                      <a:pPr>
                        <a:buFont typeface="Arial" pitchFamily="34" charset="0"/>
                        <a:buChar char="•"/>
                      </a:pPr>
                      <a:r>
                        <a:rPr lang="en-PH" sz="2000" dirty="0" smtClean="0"/>
                        <a:t>The instructor must be able to answer questions</a:t>
                      </a:r>
                      <a:r>
                        <a:rPr lang="en-PH" sz="2000" baseline="0" dirty="0" smtClean="0"/>
                        <a:t> on many different tasks each day</a:t>
                      </a:r>
                      <a:endParaRPr lang="en-PH" sz="2000" dirty="0"/>
                    </a:p>
                  </a:txBody>
                  <a:tcPr/>
                </a:tc>
              </a:tr>
              <a:tr h="370840">
                <a:tc>
                  <a:txBody>
                    <a:bodyPr/>
                    <a:lstStyle/>
                    <a:p>
                      <a:pPr>
                        <a:buFont typeface="Arial" pitchFamily="34" charset="0"/>
                        <a:buChar char="•"/>
                      </a:pPr>
                      <a:r>
                        <a:rPr lang="en-PH" sz="2000" dirty="0" smtClean="0"/>
                        <a:t>Retesting</a:t>
                      </a:r>
                      <a:r>
                        <a:rPr lang="en-PH" sz="2000" baseline="0" dirty="0" smtClean="0"/>
                        <a:t> is discouraged or not allowed at all</a:t>
                      </a:r>
                      <a:endParaRPr lang="en-PH" sz="2000" dirty="0"/>
                    </a:p>
                  </a:txBody>
                  <a:tcPr/>
                </a:tc>
                <a:tc>
                  <a:txBody>
                    <a:bodyPr/>
                    <a:lstStyle/>
                    <a:p>
                      <a:pPr>
                        <a:buFont typeface="Arial" pitchFamily="34" charset="0"/>
                        <a:buChar char="•"/>
                      </a:pPr>
                      <a:r>
                        <a:rPr lang="en-PH" sz="2000" dirty="0" smtClean="0"/>
                        <a:t>Retesting is encouraged to reach mastery</a:t>
                      </a:r>
                      <a:endParaRPr lang="en-PH" sz="20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310640"/>
          <a:ext cx="8763000" cy="4175760"/>
        </p:xfrm>
        <a:graphic>
          <a:graphicData uri="http://schemas.openxmlformats.org/drawingml/2006/table">
            <a:tbl>
              <a:tblPr firstRow="1" bandRow="1">
                <a:tableStyleId>{5C22544A-7EE6-4342-B048-85BDC9FD1C3A}</a:tableStyleId>
              </a:tblPr>
              <a:tblGrid>
                <a:gridCol w="4381500"/>
                <a:gridCol w="4381500"/>
              </a:tblGrid>
              <a:tr h="370840">
                <a:tc>
                  <a:txBody>
                    <a:bodyPr/>
                    <a:lstStyle/>
                    <a:p>
                      <a:pPr algn="ctr"/>
                      <a:r>
                        <a:rPr lang="en-PH" sz="2400" dirty="0" smtClean="0"/>
                        <a:t>TRADITIONAL</a:t>
                      </a:r>
                      <a:endParaRPr lang="en-PH" sz="2400" dirty="0"/>
                    </a:p>
                  </a:txBody>
                  <a:tcPr/>
                </a:tc>
                <a:tc>
                  <a:txBody>
                    <a:bodyPr/>
                    <a:lstStyle/>
                    <a:p>
                      <a:pPr algn="ctr"/>
                      <a:r>
                        <a:rPr lang="en-PH" sz="2400" dirty="0" smtClean="0"/>
                        <a:t>Competency Based</a:t>
                      </a:r>
                      <a:endParaRPr lang="en-PH" sz="2400" dirty="0"/>
                    </a:p>
                  </a:txBody>
                  <a:tcPr/>
                </a:tc>
              </a:tr>
              <a:tr h="370840">
                <a:tc>
                  <a:txBody>
                    <a:bodyPr/>
                    <a:lstStyle/>
                    <a:p>
                      <a:pPr>
                        <a:buFont typeface="Arial" pitchFamily="34" charset="0"/>
                        <a:buChar char="•"/>
                      </a:pPr>
                      <a:r>
                        <a:rPr lang="en-PH" sz="2000" dirty="0" smtClean="0"/>
                        <a:t>Materials, tools and supplies</a:t>
                      </a:r>
                      <a:r>
                        <a:rPr lang="en-PH" sz="2000" baseline="0" dirty="0" smtClean="0"/>
                        <a:t> for only one topic are needed at a time</a:t>
                      </a:r>
                      <a:endParaRPr lang="en-PH" sz="2000" dirty="0"/>
                    </a:p>
                  </a:txBody>
                  <a:tcPr/>
                </a:tc>
                <a:tc>
                  <a:txBody>
                    <a:bodyPr/>
                    <a:lstStyle/>
                    <a:p>
                      <a:pPr>
                        <a:buFont typeface="Arial" pitchFamily="34" charset="0"/>
                        <a:buChar char="•"/>
                      </a:pPr>
                      <a:r>
                        <a:rPr lang="en-PH" sz="2000" baseline="0" dirty="0" smtClean="0"/>
                        <a:t>The trainer must see that all materials needed for many tasks are readily available</a:t>
                      </a:r>
                    </a:p>
                  </a:txBody>
                  <a:tcPr/>
                </a:tc>
              </a:tr>
              <a:tr h="370840">
                <a:tc>
                  <a:txBody>
                    <a:bodyPr/>
                    <a:lstStyle/>
                    <a:p>
                      <a:pPr>
                        <a:buFont typeface="Arial" pitchFamily="34" charset="0"/>
                        <a:buChar char="•"/>
                      </a:pPr>
                      <a:r>
                        <a:rPr lang="en-PH" sz="2000" dirty="0" smtClean="0"/>
                        <a:t>The number of students</a:t>
                      </a:r>
                      <a:r>
                        <a:rPr lang="en-PH" sz="2000" baseline="0" dirty="0" smtClean="0"/>
                        <a:t> enrolled is maximum capacity at the beginning of the year and declines to half or less towards the end</a:t>
                      </a:r>
                      <a:endParaRPr lang="en-PH"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PH" sz="2000" dirty="0" smtClean="0"/>
                        <a:t>As vacancies are filled, trainees enrolment</a:t>
                      </a:r>
                      <a:r>
                        <a:rPr lang="en-PH" sz="2000" baseline="0" dirty="0" smtClean="0"/>
                        <a:t> remains at capacity all year long</a:t>
                      </a:r>
                      <a:endParaRPr lang="en-PH" sz="2000" dirty="0" smtClean="0"/>
                    </a:p>
                  </a:txBody>
                  <a:tcPr/>
                </a:tc>
              </a:tr>
              <a:tr h="370840">
                <a:tc>
                  <a:txBody>
                    <a:bodyPr/>
                    <a:lstStyle/>
                    <a:p>
                      <a:pPr>
                        <a:buFont typeface="Arial" pitchFamily="34" charset="0"/>
                        <a:buChar char="•"/>
                      </a:pPr>
                      <a:r>
                        <a:rPr lang="en-PH" sz="2000" dirty="0" smtClean="0"/>
                        <a:t>Most instruction are delivered by or dependent upon the instructor</a:t>
                      </a:r>
                      <a:endParaRPr lang="en-PH" sz="2000" dirty="0"/>
                    </a:p>
                  </a:txBody>
                  <a:tcPr/>
                </a:tc>
                <a:tc>
                  <a:txBody>
                    <a:bodyPr/>
                    <a:lstStyle/>
                    <a:p>
                      <a:pPr>
                        <a:buFont typeface="Arial" pitchFamily="34" charset="0"/>
                        <a:buChar char="•"/>
                      </a:pPr>
                      <a:r>
                        <a:rPr lang="en-PH" sz="2000" dirty="0" smtClean="0"/>
                        <a:t>The trainer must manage the use of a wide variety of instructional media and materials each day</a:t>
                      </a:r>
                      <a:endParaRPr lang="en-PH" sz="2000" dirty="0"/>
                    </a:p>
                  </a:txBody>
                  <a:tcPr/>
                </a:tc>
              </a:tr>
              <a:tr h="370840">
                <a:tc>
                  <a:txBody>
                    <a:bodyPr/>
                    <a:lstStyle/>
                    <a:p>
                      <a:pPr>
                        <a:buFont typeface="Arial" pitchFamily="34" charset="0"/>
                        <a:buChar char="•"/>
                      </a:pPr>
                      <a:endParaRPr lang="en-PH" sz="2000" dirty="0"/>
                    </a:p>
                  </a:txBody>
                  <a:tcPr/>
                </a:tc>
                <a:tc>
                  <a:txBody>
                    <a:bodyPr/>
                    <a:lstStyle/>
                    <a:p>
                      <a:pPr>
                        <a:buFont typeface="Arial" pitchFamily="34" charset="0"/>
                        <a:buChar char="•"/>
                      </a:pPr>
                      <a:endParaRPr lang="en-PH" sz="20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310640"/>
          <a:ext cx="8763000" cy="3261360"/>
        </p:xfrm>
        <a:graphic>
          <a:graphicData uri="http://schemas.openxmlformats.org/drawingml/2006/table">
            <a:tbl>
              <a:tblPr firstRow="1" bandRow="1">
                <a:tableStyleId>{5C22544A-7EE6-4342-B048-85BDC9FD1C3A}</a:tableStyleId>
              </a:tblPr>
              <a:tblGrid>
                <a:gridCol w="4381500"/>
                <a:gridCol w="4381500"/>
              </a:tblGrid>
              <a:tr h="370840">
                <a:tc>
                  <a:txBody>
                    <a:bodyPr/>
                    <a:lstStyle/>
                    <a:p>
                      <a:pPr algn="ctr"/>
                      <a:r>
                        <a:rPr lang="en-PH" sz="2400" dirty="0" smtClean="0"/>
                        <a:t>TRADITIONAL</a:t>
                      </a:r>
                      <a:endParaRPr lang="en-PH" sz="2400" dirty="0"/>
                    </a:p>
                  </a:txBody>
                  <a:tcPr/>
                </a:tc>
                <a:tc>
                  <a:txBody>
                    <a:bodyPr/>
                    <a:lstStyle/>
                    <a:p>
                      <a:pPr algn="ctr"/>
                      <a:r>
                        <a:rPr lang="en-PH" sz="2400" dirty="0" smtClean="0"/>
                        <a:t>Competency Based</a:t>
                      </a:r>
                      <a:endParaRPr lang="en-PH" sz="2400" dirty="0"/>
                    </a:p>
                  </a:txBody>
                  <a:tcPr/>
                </a:tc>
              </a:tr>
              <a:tr h="370840">
                <a:tc>
                  <a:txBody>
                    <a:bodyPr/>
                    <a:lstStyle/>
                    <a:p>
                      <a:pPr>
                        <a:buFont typeface="Arial" pitchFamily="34" charset="0"/>
                        <a:buChar char="•"/>
                      </a:pPr>
                      <a:r>
                        <a:rPr lang="en-PH" sz="2000" dirty="0" smtClean="0"/>
                        <a:t>The progress is usually closed down</a:t>
                      </a:r>
                      <a:r>
                        <a:rPr lang="en-PH" sz="2000" baseline="0" dirty="0" smtClean="0"/>
                        <a:t> or shortened during the summer months</a:t>
                      </a:r>
                      <a:endParaRPr lang="en-PH" sz="2000" dirty="0"/>
                    </a:p>
                  </a:txBody>
                  <a:tcPr/>
                </a:tc>
                <a:tc>
                  <a:txBody>
                    <a:bodyPr/>
                    <a:lstStyle/>
                    <a:p>
                      <a:pPr>
                        <a:buFont typeface="Arial" pitchFamily="34" charset="0"/>
                        <a:buChar char="•"/>
                      </a:pPr>
                      <a:r>
                        <a:rPr lang="en-PH" sz="2000" baseline="0" dirty="0" smtClean="0"/>
                        <a:t>The program is usually operated year round</a:t>
                      </a:r>
                    </a:p>
                  </a:txBody>
                  <a:tcPr/>
                </a:tc>
              </a:tr>
              <a:tr h="370840">
                <a:tc>
                  <a:txBody>
                    <a:bodyPr/>
                    <a:lstStyle/>
                    <a:p>
                      <a:pPr>
                        <a:buFont typeface="Arial" pitchFamily="34" charset="0"/>
                        <a:buChar char="•"/>
                      </a:pPr>
                      <a:r>
                        <a:rPr lang="en-PH" sz="2000" dirty="0" smtClean="0"/>
                        <a:t>The evening program is usually separated and distinct</a:t>
                      </a:r>
                      <a:r>
                        <a:rPr lang="en-PH" sz="2000" baseline="0" dirty="0" smtClean="0"/>
                        <a:t> from the day program</a:t>
                      </a:r>
                      <a:endParaRPr lang="en-PH"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PH" sz="2000" dirty="0" smtClean="0"/>
                        <a:t>Day and evening program both have access to al learning guides  and resources</a:t>
                      </a:r>
                    </a:p>
                  </a:txBody>
                  <a:tcPr/>
                </a:tc>
              </a:tr>
              <a:tr h="370840">
                <a:tc>
                  <a:txBody>
                    <a:bodyPr/>
                    <a:lstStyle/>
                    <a:p>
                      <a:pPr>
                        <a:buFont typeface="Arial" pitchFamily="34" charset="0"/>
                        <a:buChar char="•"/>
                      </a:pPr>
                      <a:r>
                        <a:rPr lang="en-PH" sz="2000" dirty="0" smtClean="0"/>
                        <a:t>The instructor</a:t>
                      </a:r>
                      <a:r>
                        <a:rPr lang="en-PH" sz="2000" baseline="0" dirty="0" smtClean="0"/>
                        <a:t> controls the sequence  in which topics will be covered</a:t>
                      </a:r>
                      <a:endParaRPr lang="en-PH" sz="2000" dirty="0"/>
                    </a:p>
                  </a:txBody>
                  <a:tcPr/>
                </a:tc>
                <a:tc>
                  <a:txBody>
                    <a:bodyPr/>
                    <a:lstStyle/>
                    <a:p>
                      <a:pPr>
                        <a:buFont typeface="Arial" pitchFamily="34" charset="0"/>
                        <a:buChar char="•"/>
                      </a:pPr>
                      <a:r>
                        <a:rPr lang="en-PH" sz="2000" dirty="0" smtClean="0"/>
                        <a:t>If possible, trainee determine  the sequence of the tasks.</a:t>
                      </a:r>
                      <a:endParaRPr lang="en-PH" sz="2000" dirty="0"/>
                    </a:p>
                  </a:txBody>
                  <a:tcPr/>
                </a:tc>
              </a:tr>
              <a:tr h="370840">
                <a:tc>
                  <a:txBody>
                    <a:bodyPr/>
                    <a:lstStyle/>
                    <a:p>
                      <a:pPr>
                        <a:buFont typeface="Arial" pitchFamily="34" charset="0"/>
                        <a:buChar char="•"/>
                      </a:pPr>
                      <a:endParaRPr lang="en-PH" sz="2000" dirty="0"/>
                    </a:p>
                  </a:txBody>
                  <a:tcPr/>
                </a:tc>
                <a:tc>
                  <a:txBody>
                    <a:bodyPr/>
                    <a:lstStyle/>
                    <a:p>
                      <a:pPr>
                        <a:buFont typeface="Arial" pitchFamily="34" charset="0"/>
                        <a:buChar char="•"/>
                      </a:pPr>
                      <a:endParaRPr lang="en-PH" sz="20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0438"/>
            <a:ext cx="9144000" cy="4754562"/>
          </a:xfrm>
        </p:spPr>
        <p:txBody>
          <a:bodyPr>
            <a:normAutofit/>
          </a:bodyPr>
          <a:lstStyle/>
          <a:p>
            <a:r>
              <a:rPr lang="en-PH" sz="2800" b="1" u="sng" dirty="0" smtClean="0"/>
              <a:t>Your Name here</a:t>
            </a:r>
            <a:r>
              <a:rPr lang="en-PH" sz="2800" dirty="0" smtClean="0"/>
              <a:t/>
            </a:r>
            <a:br>
              <a:rPr lang="en-PH" sz="2800" dirty="0" smtClean="0"/>
            </a:br>
            <a:r>
              <a:rPr lang="en-PH" sz="2800" dirty="0" smtClean="0"/>
              <a:t/>
            </a:r>
            <a:br>
              <a:rPr lang="en-PH" sz="2800" dirty="0" smtClean="0"/>
            </a:br>
            <a:r>
              <a:rPr lang="en-PH" sz="2800" dirty="0" smtClean="0"/>
              <a:t>Your current position</a:t>
            </a:r>
            <a:r>
              <a:rPr lang="en-PH" sz="2800" dirty="0" smtClean="0"/>
              <a:t/>
            </a:r>
            <a:br>
              <a:rPr lang="en-PH" sz="2800" dirty="0" smtClean="0"/>
            </a:br>
            <a:r>
              <a:rPr lang="en-PH" sz="2800" dirty="0" smtClean="0"/>
              <a:t/>
            </a:r>
            <a:br>
              <a:rPr lang="en-PH" sz="2800" dirty="0" smtClean="0"/>
            </a:br>
            <a:r>
              <a:rPr lang="en-PH" sz="2800" dirty="0" smtClean="0"/>
              <a:t>Name of your company, </a:t>
            </a:r>
            <a:r>
              <a:rPr lang="en-PH" sz="2800" dirty="0" smtClean="0"/>
              <a:t/>
            </a:r>
            <a:br>
              <a:rPr lang="en-PH" sz="2800" dirty="0" smtClean="0"/>
            </a:br>
            <a:r>
              <a:rPr lang="en-PH" sz="2800" dirty="0" smtClean="0"/>
              <a:t/>
            </a:r>
            <a:br>
              <a:rPr lang="en-PH" sz="2800" dirty="0" smtClean="0"/>
            </a:br>
            <a:r>
              <a:rPr lang="en-PH" sz="2800" dirty="0" smtClean="0"/>
              <a:t>Company address</a:t>
            </a:r>
            <a:endParaRPr lang="en-PH"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b="1" u="sng" dirty="0" smtClean="0">
                <a:solidFill>
                  <a:srgbClr val="FF0000"/>
                </a:solidFill>
              </a:rPr>
              <a:t>10 Principles of CBT</a:t>
            </a:r>
            <a:endParaRPr lang="en-PH" sz="3200" b="1" u="sng" dirty="0">
              <a:solidFill>
                <a:srgbClr val="FF0000"/>
              </a:solidFill>
            </a:endParaRPr>
          </a:p>
        </p:txBody>
      </p:sp>
      <p:sp>
        <p:nvSpPr>
          <p:cNvPr id="4" name="Rectangle 3"/>
          <p:cNvSpPr/>
          <p:nvPr/>
        </p:nvSpPr>
        <p:spPr>
          <a:xfrm>
            <a:off x="304800" y="1676400"/>
            <a:ext cx="8610600" cy="4154984"/>
          </a:xfrm>
          <a:prstGeom prst="rect">
            <a:avLst/>
          </a:prstGeom>
        </p:spPr>
        <p:txBody>
          <a:bodyPr wrap="square">
            <a:spAutoFit/>
          </a:bodyPr>
          <a:lstStyle/>
          <a:p>
            <a:r>
              <a:rPr lang="en-PH" sz="2400" dirty="0" smtClean="0"/>
              <a:t>PRINCIPLE 1: The training is based on the curriculum develop from the competency standards.</a:t>
            </a:r>
          </a:p>
          <a:p>
            <a:endParaRPr lang="en-PH" sz="2400" dirty="0" smtClean="0"/>
          </a:p>
          <a:p>
            <a:r>
              <a:rPr lang="en-PH" sz="2400" dirty="0" smtClean="0"/>
              <a:t>PRINCIPLE 2: Learning is modular structure.</a:t>
            </a:r>
          </a:p>
          <a:p>
            <a:endParaRPr lang="en-PH" sz="2400" dirty="0" smtClean="0"/>
          </a:p>
          <a:p>
            <a:r>
              <a:rPr lang="en-PH" sz="2400" dirty="0" smtClean="0"/>
              <a:t>PRINCIPLE 3: Training delivery is individualized and self-paced.</a:t>
            </a:r>
          </a:p>
          <a:p>
            <a:endParaRPr lang="en-PH" sz="2400" dirty="0" smtClean="0"/>
          </a:p>
          <a:p>
            <a:r>
              <a:rPr lang="en-PH" sz="2400" dirty="0" smtClean="0"/>
              <a:t>PRINCIPLE 4: Training is based on work that must be performed.</a:t>
            </a:r>
          </a:p>
          <a:p>
            <a:endParaRPr lang="en-PH" sz="2400" dirty="0" smtClean="0"/>
          </a:p>
          <a:p>
            <a:r>
              <a:rPr lang="en-PH" sz="2400" dirty="0" smtClean="0"/>
              <a:t>PRINCIPLE 5: Training materials are directly related to the competency standards and the curriculum modules.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686800" cy="6001643"/>
          </a:xfrm>
          <a:prstGeom prst="rect">
            <a:avLst/>
          </a:prstGeom>
        </p:spPr>
        <p:txBody>
          <a:bodyPr wrap="square">
            <a:spAutoFit/>
          </a:bodyPr>
          <a:lstStyle/>
          <a:p>
            <a:r>
              <a:rPr lang="en-PH" sz="2400" dirty="0" smtClean="0"/>
              <a:t>PRINCIPLE 6: Assessment of learners is based on collection of evidence of the performance of work to the industry of organizational required standards.</a:t>
            </a:r>
          </a:p>
          <a:p>
            <a:endParaRPr lang="en-PH" sz="2400" dirty="0" smtClean="0"/>
          </a:p>
          <a:p>
            <a:r>
              <a:rPr lang="en-PH" sz="2400" dirty="0" smtClean="0"/>
              <a:t>PRINCIPLE 7: Training is based on both </a:t>
            </a:r>
            <a:r>
              <a:rPr lang="en-PH" sz="2400" b="1" u="sng" dirty="0" smtClean="0"/>
              <a:t>on</a:t>
            </a:r>
            <a:r>
              <a:rPr lang="en-PH" sz="2400" dirty="0" smtClean="0"/>
              <a:t> and </a:t>
            </a:r>
            <a:r>
              <a:rPr lang="en-PH" sz="2400" b="1" u="sng" dirty="0" smtClean="0"/>
              <a:t>off</a:t>
            </a:r>
            <a:r>
              <a:rPr lang="en-PH" sz="2400" dirty="0" smtClean="0"/>
              <a:t> the jobs components.</a:t>
            </a:r>
          </a:p>
          <a:p>
            <a:endParaRPr lang="en-PH" sz="2400" dirty="0" smtClean="0"/>
          </a:p>
          <a:p>
            <a:r>
              <a:rPr lang="en-PH" sz="2400" dirty="0" smtClean="0"/>
              <a:t>PRINCIPLE 8: The system allows for Recognition of Prior/Current Learning. (RPL)</a:t>
            </a:r>
          </a:p>
          <a:p>
            <a:endParaRPr lang="en-PH" sz="2400" dirty="0" smtClean="0"/>
          </a:p>
          <a:p>
            <a:r>
              <a:rPr lang="en-PH" sz="2400" dirty="0" smtClean="0"/>
              <a:t>PRINCIPLE 9: The training allows the learners to enter and exit program at different times and levels and to receive and award for modules (competencies) attained at any point (Multiple Entry &amp; Multiple Exit)</a:t>
            </a:r>
          </a:p>
          <a:p>
            <a:endParaRPr lang="en-PH" sz="2400" dirty="0" smtClean="0"/>
          </a:p>
          <a:p>
            <a:r>
              <a:rPr lang="en-PH" sz="2400" dirty="0" smtClean="0"/>
              <a:t>PRINCIPLE 10: Approved training</a:t>
            </a:r>
            <a:endParaRPr lang="en-PH"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lstStyle/>
          <a:p>
            <a:r>
              <a:rPr lang="en-PH" b="1" u="sng" dirty="0" smtClean="0"/>
              <a:t>Roles of Trainees</a:t>
            </a:r>
            <a:endParaRPr lang="en-PH" b="1"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dirty="0" smtClean="0"/>
              <a:t>Roles of the Trainees</a:t>
            </a:r>
            <a:endParaRPr lang="en-PH" sz="3200" dirty="0"/>
          </a:p>
        </p:txBody>
      </p:sp>
      <p:sp>
        <p:nvSpPr>
          <p:cNvPr id="4" name="Rectangle 3"/>
          <p:cNvSpPr/>
          <p:nvPr/>
        </p:nvSpPr>
        <p:spPr>
          <a:xfrm>
            <a:off x="0" y="1703725"/>
            <a:ext cx="9144000" cy="4093428"/>
          </a:xfrm>
          <a:prstGeom prst="rect">
            <a:avLst/>
          </a:prstGeom>
        </p:spPr>
        <p:txBody>
          <a:bodyPr wrap="square">
            <a:spAutoFit/>
          </a:bodyPr>
          <a:lstStyle/>
          <a:p>
            <a:pPr marL="457200" indent="-457200">
              <a:buAutoNum type="arabicPeriod"/>
            </a:pPr>
            <a:r>
              <a:rPr lang="en-PH" sz="2000" dirty="0" smtClean="0"/>
              <a:t>Trainees </a:t>
            </a:r>
            <a:r>
              <a:rPr lang="en-PH" sz="2000" dirty="0"/>
              <a:t>may select what they want to learn and when they want to learn it, within reason</a:t>
            </a:r>
            <a:r>
              <a:rPr lang="en-PH" sz="2000" dirty="0" smtClean="0"/>
              <a:t>.</a:t>
            </a:r>
          </a:p>
          <a:p>
            <a:pPr marL="457200" indent="-457200"/>
            <a:r>
              <a:rPr lang="en-PH" sz="2000" dirty="0" smtClean="0"/>
              <a:t/>
            </a:r>
            <a:br>
              <a:rPr lang="en-PH" sz="2000" dirty="0" smtClean="0"/>
            </a:br>
            <a:endParaRPr lang="en-PH" sz="2000" dirty="0" smtClean="0"/>
          </a:p>
          <a:p>
            <a:pPr marL="457200" indent="-457200"/>
            <a:r>
              <a:rPr lang="en-PH" sz="2000" dirty="0" smtClean="0"/>
              <a:t>2. Trainees </a:t>
            </a:r>
            <a:r>
              <a:rPr lang="en-PH" sz="2000" dirty="0"/>
              <a:t>learn at their </a:t>
            </a:r>
            <a:r>
              <a:rPr lang="en-PH" sz="2000" dirty="0" smtClean="0"/>
              <a:t>own </a:t>
            </a:r>
            <a:r>
              <a:rPr lang="en-PH" sz="2000" dirty="0"/>
              <a:t>rate within program guidelines. They may speed up, slow down, stop or even repeat a task.</a:t>
            </a:r>
            <a:r>
              <a:rPr lang="en-PH" sz="2000" dirty="0" smtClean="0"/>
              <a:t/>
            </a:r>
            <a:br>
              <a:rPr lang="en-PH" sz="2000" dirty="0" smtClean="0"/>
            </a:br>
            <a:endParaRPr lang="en-PH" sz="2000" dirty="0" smtClean="0"/>
          </a:p>
          <a:p>
            <a:pPr marL="457200" indent="-457200"/>
            <a:endParaRPr lang="en-PH" sz="2000" dirty="0" smtClean="0"/>
          </a:p>
          <a:p>
            <a:pPr marL="457200" indent="-457200"/>
            <a:r>
              <a:rPr lang="en-PH" sz="2000" dirty="0" smtClean="0"/>
              <a:t>3</a:t>
            </a:r>
            <a:r>
              <a:rPr lang="en-PH" sz="2000" dirty="0"/>
              <a:t>. Trainees may request to receive credit for what they already know. This is done either through pre-testing or through a review or a task list completed at another training site.</a:t>
            </a:r>
            <a:r>
              <a:rPr lang="en-PH" sz="2000" dirty="0" smtClean="0"/>
              <a:t/>
            </a:r>
            <a:br>
              <a:rPr lang="en-PH" sz="2000" dirty="0" smtClean="0"/>
            </a:br>
            <a:r>
              <a:rPr lang="en-PH" sz="2000" dirty="0" smtClean="0"/>
              <a:t/>
            </a:r>
            <a:br>
              <a:rPr lang="en-PH" sz="2000" dirty="0" smtClean="0"/>
            </a:br>
            <a:endParaRPr lang="en-PH"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0"/>
            <a:ext cx="9144000" cy="3477875"/>
          </a:xfrm>
          <a:prstGeom prst="rect">
            <a:avLst/>
          </a:prstGeom>
        </p:spPr>
        <p:txBody>
          <a:bodyPr wrap="square">
            <a:spAutoFit/>
          </a:bodyPr>
          <a:lstStyle/>
          <a:p>
            <a:r>
              <a:rPr lang="en-PH" sz="2000" dirty="0" smtClean="0"/>
              <a:t>4</a:t>
            </a:r>
            <a:r>
              <a:rPr lang="en-PH" sz="2000" dirty="0"/>
              <a:t>. Trainees may choose how they want to learn-individually, on a one-to-one basis, in small group, in large groups or with audio-visuals.</a:t>
            </a:r>
            <a:r>
              <a:rPr lang="en-PH" sz="2000" dirty="0" smtClean="0"/>
              <a:t/>
            </a:r>
            <a:br>
              <a:rPr lang="en-PH" sz="2000" dirty="0" smtClean="0"/>
            </a:br>
            <a:endParaRPr lang="en-PH" sz="2000" dirty="0" smtClean="0"/>
          </a:p>
          <a:p>
            <a:endParaRPr lang="en-PH" sz="2000" dirty="0" smtClean="0"/>
          </a:p>
          <a:p>
            <a:r>
              <a:rPr lang="en-PH" sz="2000" dirty="0" smtClean="0"/>
              <a:t/>
            </a:r>
            <a:br>
              <a:rPr lang="en-PH" sz="2000" dirty="0" smtClean="0"/>
            </a:br>
            <a:r>
              <a:rPr lang="en-PH" sz="2000" dirty="0"/>
              <a:t>5. Trainees are responsible for what they learn and when they learn it. </a:t>
            </a:r>
            <a:r>
              <a:rPr lang="en-PH" sz="2000" dirty="0" smtClean="0"/>
              <a:t/>
            </a:r>
            <a:br>
              <a:rPr lang="en-PH" sz="2000" dirty="0" smtClean="0"/>
            </a:br>
            <a:endParaRPr lang="en-PH" sz="2000" dirty="0" smtClean="0"/>
          </a:p>
          <a:p>
            <a:endParaRPr lang="en-PH" sz="2000" dirty="0" smtClean="0"/>
          </a:p>
          <a:p>
            <a:r>
              <a:rPr lang="en-PH" sz="2000" dirty="0" smtClean="0"/>
              <a:t/>
            </a:r>
            <a:br>
              <a:rPr lang="en-PH" sz="2000" dirty="0" smtClean="0"/>
            </a:br>
            <a:r>
              <a:rPr lang="en-PH" sz="2000" dirty="0"/>
              <a:t>6 . Trainees decide when they are ready to perform each task or demonstrate mastery of learning to a job-like level of proficiency before receiving credit for the task.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6019"/>
            <a:ext cx="9144000" cy="4708981"/>
          </a:xfrm>
          <a:prstGeom prst="rect">
            <a:avLst/>
          </a:prstGeom>
        </p:spPr>
        <p:txBody>
          <a:bodyPr wrap="square">
            <a:spAutoFit/>
          </a:bodyPr>
          <a:lstStyle/>
          <a:p>
            <a:r>
              <a:rPr lang="en-PH" sz="2000" dirty="0" smtClean="0"/>
              <a:t>7</a:t>
            </a:r>
            <a:r>
              <a:rPr lang="en-PH" sz="2000" dirty="0"/>
              <a:t>. Trainees help develop personalized prescription for learning worked out cooperatively and based upon what the students already knows, his preference for learning, learning style and other needs.</a:t>
            </a:r>
            <a:r>
              <a:rPr lang="en-PH" sz="2000" dirty="0" smtClean="0"/>
              <a:t/>
            </a:r>
            <a:br>
              <a:rPr lang="en-PH" sz="2000" dirty="0" smtClean="0"/>
            </a:br>
            <a:r>
              <a:rPr lang="en-PH" sz="2000" dirty="0" smtClean="0"/>
              <a:t/>
            </a:r>
            <a:br>
              <a:rPr lang="en-PH" sz="2000" dirty="0" smtClean="0"/>
            </a:br>
            <a:endParaRPr lang="en-PH" sz="2000" dirty="0" smtClean="0"/>
          </a:p>
          <a:p>
            <a:endParaRPr lang="en-PH" sz="2000" dirty="0" smtClean="0"/>
          </a:p>
          <a:p>
            <a:r>
              <a:rPr lang="en-PH" sz="2000" dirty="0" smtClean="0"/>
              <a:t>8</a:t>
            </a:r>
            <a:r>
              <a:rPr lang="en-PH" sz="2000" dirty="0"/>
              <a:t>. Trainees compete against present job standards and not against other students and are graded on achievement of the standards or criteria of each task.</a:t>
            </a:r>
            <a:r>
              <a:rPr lang="en-PH" sz="2000" dirty="0" smtClean="0"/>
              <a:t/>
            </a:r>
            <a:br>
              <a:rPr lang="en-PH" sz="2000" dirty="0" smtClean="0"/>
            </a:br>
            <a:r>
              <a:rPr lang="en-PH" sz="2000" dirty="0" smtClean="0"/>
              <a:t/>
            </a:r>
            <a:br>
              <a:rPr lang="en-PH" sz="2000" dirty="0" smtClean="0"/>
            </a:br>
            <a:endParaRPr lang="en-PH" sz="2000" dirty="0" smtClean="0"/>
          </a:p>
          <a:p>
            <a:endParaRPr lang="en-PH" sz="2000" dirty="0" smtClean="0"/>
          </a:p>
          <a:p>
            <a:r>
              <a:rPr lang="en-PH" sz="2000" dirty="0" smtClean="0"/>
              <a:t>9</a:t>
            </a:r>
            <a:r>
              <a:rPr lang="en-PH" sz="2000" dirty="0"/>
              <a:t>. Trainees know "up front", before </a:t>
            </a:r>
            <a:r>
              <a:rPr lang="en-PH" sz="2000" dirty="0" smtClean="0"/>
              <a:t>instruction </a:t>
            </a:r>
            <a:r>
              <a:rPr lang="en-PH" sz="2000" dirty="0"/>
              <a:t>begins what they are expected to know and do to complete the program.</a:t>
            </a:r>
            <a:r>
              <a:rPr lang="en-PH" sz="2000" dirty="0" smtClean="0"/>
              <a:t/>
            </a:r>
            <a:br>
              <a:rPr lang="en-PH" sz="2000" dirty="0" smtClean="0"/>
            </a:br>
            <a:r>
              <a:rPr lang="en-PH" sz="2000" dirty="0" smtClean="0"/>
              <a:t/>
            </a:r>
            <a:br>
              <a:rPr lang="en-PH" sz="2000" dirty="0" smtClean="0"/>
            </a:br>
            <a:endParaRPr lang="en-PH"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01219"/>
            <a:ext cx="9144000" cy="4708981"/>
          </a:xfrm>
          <a:prstGeom prst="rect">
            <a:avLst/>
          </a:prstGeom>
        </p:spPr>
        <p:txBody>
          <a:bodyPr wrap="square">
            <a:spAutoFit/>
          </a:bodyPr>
          <a:lstStyle/>
          <a:p>
            <a:r>
              <a:rPr lang="en-PH" sz="2000" dirty="0" smtClean="0"/>
              <a:t>10</a:t>
            </a:r>
            <a:r>
              <a:rPr lang="en-PH" sz="2000" dirty="0"/>
              <a:t>. Trainees evaluate their own progress to see how well they are doing.</a:t>
            </a:r>
            <a:r>
              <a:rPr lang="en-PH" sz="2000" dirty="0" smtClean="0"/>
              <a:t/>
            </a:r>
            <a:br>
              <a:rPr lang="en-PH" sz="2000" dirty="0" smtClean="0"/>
            </a:br>
            <a:r>
              <a:rPr lang="en-PH" sz="2000" dirty="0" smtClean="0"/>
              <a:t/>
            </a:r>
            <a:br>
              <a:rPr lang="en-PH" sz="2000" dirty="0" smtClean="0"/>
            </a:br>
            <a:endParaRPr lang="en-PH" sz="2000" dirty="0" smtClean="0"/>
          </a:p>
          <a:p>
            <a:endParaRPr lang="en-PH" sz="2000" dirty="0" smtClean="0"/>
          </a:p>
          <a:p>
            <a:r>
              <a:rPr lang="en-PH" sz="2000" dirty="0" smtClean="0"/>
              <a:t>11</a:t>
            </a:r>
            <a:r>
              <a:rPr lang="en-PH" sz="2000" dirty="0"/>
              <a:t>. Trainees move freely in the workshop, laboratory and or training </a:t>
            </a:r>
            <a:r>
              <a:rPr lang="en-PH" sz="2000" dirty="0" err="1"/>
              <a:t>center</a:t>
            </a:r>
            <a:r>
              <a:rPr lang="en-PH" sz="2000" dirty="0"/>
              <a:t>. </a:t>
            </a:r>
            <a:r>
              <a:rPr lang="en-PH" sz="2000" dirty="0" smtClean="0"/>
              <a:t/>
            </a:r>
            <a:br>
              <a:rPr lang="en-PH" sz="2000" dirty="0" smtClean="0"/>
            </a:br>
            <a:r>
              <a:rPr lang="en-PH" sz="2000" dirty="0" smtClean="0"/>
              <a:t/>
            </a:r>
            <a:br>
              <a:rPr lang="en-PH" sz="2000" dirty="0" smtClean="0"/>
            </a:br>
            <a:endParaRPr lang="en-PH" sz="2000" dirty="0" smtClean="0"/>
          </a:p>
          <a:p>
            <a:endParaRPr lang="en-PH" sz="2000" dirty="0" smtClean="0"/>
          </a:p>
          <a:p>
            <a:r>
              <a:rPr lang="en-PH" sz="2000" dirty="0" smtClean="0"/>
              <a:t>12</a:t>
            </a:r>
            <a:r>
              <a:rPr lang="en-PH" sz="2000" dirty="0"/>
              <a:t>. Trainees know they will be rated mainly on performance, while paper and pencil tests will be used mainly to check their knowledge of the task.</a:t>
            </a:r>
            <a:r>
              <a:rPr lang="en-PH" sz="2000" dirty="0" smtClean="0"/>
              <a:t/>
            </a:r>
            <a:br>
              <a:rPr lang="en-PH" sz="2000" dirty="0" smtClean="0"/>
            </a:br>
            <a:r>
              <a:rPr lang="en-PH" sz="2000" dirty="0" smtClean="0"/>
              <a:t/>
            </a:r>
            <a:br>
              <a:rPr lang="en-PH" sz="2000" dirty="0" smtClean="0"/>
            </a:br>
            <a:endParaRPr lang="en-PH" sz="2000" dirty="0" smtClean="0"/>
          </a:p>
          <a:p>
            <a:endParaRPr lang="en-PH" sz="2000" dirty="0" smtClean="0"/>
          </a:p>
          <a:p>
            <a:r>
              <a:rPr lang="en-PH" sz="2000" dirty="0" smtClean="0"/>
              <a:t>13</a:t>
            </a:r>
            <a:r>
              <a:rPr lang="en-PH" sz="2000" dirty="0"/>
              <a:t>. Trainees learn according to their interest, needs and abilities - not according to teacher timelines and expediency.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PH" sz="3200" b="1" u="sng" dirty="0" smtClean="0">
                <a:solidFill>
                  <a:srgbClr val="FF0000"/>
                </a:solidFill>
              </a:rPr>
              <a:t>Roles of a Trainer</a:t>
            </a:r>
            <a:endParaRPr lang="en-PH" sz="3200" b="1" u="sng"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1"/>
            <a:ext cx="9144000" cy="5632311"/>
          </a:xfrm>
          <a:prstGeom prst="rect">
            <a:avLst/>
          </a:prstGeom>
          <a:noFill/>
        </p:spPr>
        <p:txBody>
          <a:bodyPr wrap="square" rtlCol="0">
            <a:spAutoFit/>
          </a:bodyPr>
          <a:lstStyle/>
          <a:p>
            <a:r>
              <a:rPr lang="en-PH" sz="2000" b="1" dirty="0" smtClean="0"/>
              <a:t>The following functions outline the role of the trainer in learner-</a:t>
            </a:r>
            <a:r>
              <a:rPr lang="en-PH" sz="2000" b="1" dirty="0" err="1" smtClean="0"/>
              <a:t>centered</a:t>
            </a:r>
            <a:r>
              <a:rPr lang="en-PH" sz="2000" b="1" dirty="0" smtClean="0"/>
              <a:t> instructional situations:</a:t>
            </a:r>
            <a:br>
              <a:rPr lang="en-PH" sz="2000" b="1" dirty="0" smtClean="0"/>
            </a:br>
            <a:r>
              <a:rPr lang="en-PH" sz="2000" b="1" dirty="0" smtClean="0"/>
              <a:t/>
            </a:r>
            <a:br>
              <a:rPr lang="en-PH" sz="2000" b="1" dirty="0" smtClean="0"/>
            </a:br>
            <a:endParaRPr lang="en-PH" sz="2000" b="1" dirty="0" smtClean="0"/>
          </a:p>
          <a:p>
            <a:r>
              <a:rPr lang="en-PH" sz="2000" dirty="0" smtClean="0"/>
              <a:t>1. Serves as a team member to determine what is to be learned.</a:t>
            </a:r>
            <a:br>
              <a:rPr lang="en-PH" sz="2000" dirty="0" smtClean="0"/>
            </a:br>
            <a:r>
              <a:rPr lang="en-PH" sz="2000" dirty="0" smtClean="0"/>
              <a:t/>
            </a:r>
            <a:br>
              <a:rPr lang="en-PH" sz="2000" dirty="0" smtClean="0"/>
            </a:br>
            <a:r>
              <a:rPr lang="en-PH" sz="2000" dirty="0" smtClean="0"/>
              <a:t>2. Stimulates trainee's motivation. </a:t>
            </a:r>
            <a:br>
              <a:rPr lang="en-PH" sz="2000" dirty="0" smtClean="0"/>
            </a:br>
            <a:r>
              <a:rPr lang="en-PH" sz="2000" dirty="0" smtClean="0"/>
              <a:t/>
            </a:r>
            <a:br>
              <a:rPr lang="en-PH" sz="2000" dirty="0" smtClean="0"/>
            </a:br>
            <a:r>
              <a:rPr lang="en-PH" sz="2000" dirty="0" smtClean="0"/>
              <a:t>3. Manages learning: a consultation rather than a provider of information; a facilitator of learning.</a:t>
            </a:r>
            <a:br>
              <a:rPr lang="en-PH" sz="2000" dirty="0" smtClean="0"/>
            </a:br>
            <a:r>
              <a:rPr lang="en-PH" sz="2000" dirty="0" smtClean="0"/>
              <a:t/>
            </a:r>
            <a:br>
              <a:rPr lang="en-PH" sz="2000" dirty="0" smtClean="0"/>
            </a:br>
            <a:r>
              <a:rPr lang="en-PH" sz="2000" dirty="0" smtClean="0"/>
              <a:t>4. Diagnose and solves learning problems.</a:t>
            </a:r>
            <a:br>
              <a:rPr lang="en-PH" sz="2000" dirty="0" smtClean="0"/>
            </a:br>
            <a:r>
              <a:rPr lang="en-PH" sz="2000" dirty="0" smtClean="0"/>
              <a:t/>
            </a:r>
            <a:br>
              <a:rPr lang="en-PH" sz="2000" dirty="0" smtClean="0"/>
            </a:br>
            <a:r>
              <a:rPr lang="en-PH" sz="2000" dirty="0" smtClean="0"/>
              <a:t>5. Evaluates student achievement. </a:t>
            </a:r>
            <a:br>
              <a:rPr lang="en-PH" sz="2000" dirty="0" smtClean="0"/>
            </a:br>
            <a:r>
              <a:rPr lang="en-PH" sz="2000" dirty="0" smtClean="0"/>
              <a:t/>
            </a:r>
            <a:br>
              <a:rPr lang="en-PH" sz="2000" dirty="0" smtClean="0"/>
            </a:br>
            <a:r>
              <a:rPr lang="en-PH" sz="2000" dirty="0" smtClean="0"/>
              <a:t>6. Assist learners to obtain individualized rewards.</a:t>
            </a:r>
            <a:br>
              <a:rPr lang="en-PH" sz="2000" dirty="0" smtClean="0"/>
            </a:br>
            <a:r>
              <a:rPr lang="en-PH" sz="2000" dirty="0" smtClean="0"/>
              <a:t/>
            </a:r>
            <a:br>
              <a:rPr lang="en-PH" sz="2000" dirty="0" smtClean="0"/>
            </a:br>
            <a:endParaRPr lang="en-PH"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95400"/>
            <a:ext cx="9144000" cy="4401205"/>
          </a:xfrm>
          <a:prstGeom prst="rect">
            <a:avLst/>
          </a:prstGeom>
          <a:noFill/>
        </p:spPr>
        <p:txBody>
          <a:bodyPr wrap="square" rtlCol="0">
            <a:spAutoFit/>
          </a:bodyPr>
          <a:lstStyle/>
          <a:p>
            <a:r>
              <a:rPr lang="en-PH" sz="2000" dirty="0" smtClean="0"/>
              <a:t>7 . Assist each trainee in designing a personalized plan of study.</a:t>
            </a:r>
            <a:br>
              <a:rPr lang="en-PH" sz="2000" dirty="0" smtClean="0"/>
            </a:br>
            <a:r>
              <a:rPr lang="en-PH" sz="2000" dirty="0" smtClean="0"/>
              <a:t/>
            </a:r>
            <a:br>
              <a:rPr lang="en-PH" sz="2000" dirty="0" smtClean="0"/>
            </a:br>
            <a:r>
              <a:rPr lang="en-PH" sz="2000" dirty="0" smtClean="0"/>
              <a:t>8. Installs confidence in the learner by providing experiences where learners may succeed.</a:t>
            </a:r>
            <a:br>
              <a:rPr lang="en-PH" sz="2000" dirty="0" smtClean="0"/>
            </a:br>
            <a:r>
              <a:rPr lang="en-PH" sz="2000" dirty="0" smtClean="0"/>
              <a:t/>
            </a:r>
            <a:br>
              <a:rPr lang="en-PH" sz="2000" dirty="0" smtClean="0"/>
            </a:br>
            <a:r>
              <a:rPr lang="en-PH" sz="2000" dirty="0" smtClean="0"/>
              <a:t>9. Serves as a model for desirable work habits, attitudes and tasks performance in the occupational field.</a:t>
            </a:r>
            <a:br>
              <a:rPr lang="en-PH" sz="2000" dirty="0" smtClean="0"/>
            </a:br>
            <a:r>
              <a:rPr lang="en-PH" sz="2000" dirty="0" smtClean="0"/>
              <a:t/>
            </a:r>
            <a:br>
              <a:rPr lang="en-PH" sz="2000" dirty="0" smtClean="0"/>
            </a:br>
            <a:r>
              <a:rPr lang="en-PH" sz="2000" dirty="0" smtClean="0"/>
              <a:t>10. Spends more time interacting with students on a 1:1 or small group basis.</a:t>
            </a:r>
            <a:br>
              <a:rPr lang="en-PH" sz="2000" dirty="0" smtClean="0"/>
            </a:br>
            <a:r>
              <a:rPr lang="en-PH" sz="2000" dirty="0" smtClean="0"/>
              <a:t/>
            </a:r>
            <a:br>
              <a:rPr lang="en-PH" sz="2000" dirty="0" smtClean="0"/>
            </a:br>
            <a:r>
              <a:rPr lang="en-PH" sz="2000" dirty="0" smtClean="0"/>
              <a:t>11. Helps those students who really need help.</a:t>
            </a:r>
            <a:br>
              <a:rPr lang="en-PH" sz="2000" dirty="0" smtClean="0"/>
            </a:br>
            <a:r>
              <a:rPr lang="en-PH" sz="2000" dirty="0" smtClean="0"/>
              <a:t/>
            </a:r>
            <a:br>
              <a:rPr lang="en-PH" sz="2000" dirty="0" smtClean="0"/>
            </a:br>
            <a:r>
              <a:rPr lang="en-PH" sz="2000" dirty="0" smtClean="0"/>
              <a:t>12. Accepts responsibility along with the student for the tasks learned or not learned. </a:t>
            </a:r>
          </a:p>
          <a:p>
            <a:endParaRPr lang="en-PH"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ownloads 2011\philippines_flags_3dclipart.gif"/>
          <p:cNvPicPr>
            <a:picLocks noChangeAspect="1" noChangeArrowheads="1" noCrop="1"/>
          </p:cNvPicPr>
          <p:nvPr/>
        </p:nvPicPr>
        <p:blipFill>
          <a:blip r:embed="rId2" cstate="print"/>
          <a:srcRect/>
          <a:stretch>
            <a:fillRect/>
          </a:stretch>
        </p:blipFill>
        <p:spPr bwMode="auto">
          <a:xfrm>
            <a:off x="914400" y="914400"/>
            <a:ext cx="7315200" cy="474345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0"/>
            <a:ext cx="8229600" cy="1143000"/>
          </a:xfrm>
        </p:spPr>
        <p:txBody>
          <a:bodyPr>
            <a:normAutofit/>
          </a:bodyPr>
          <a:lstStyle/>
          <a:p>
            <a:r>
              <a:rPr lang="en-PH" sz="3200" b="1" u="sng" dirty="0" smtClean="0">
                <a:solidFill>
                  <a:srgbClr val="FF0000"/>
                </a:solidFill>
              </a:rPr>
              <a:t>House Rules</a:t>
            </a:r>
            <a:endParaRPr lang="en-PH" sz="3200" b="1" u="sng"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88288"/>
            <a:ext cx="8763000" cy="4893647"/>
          </a:xfrm>
          <a:prstGeom prst="rect">
            <a:avLst/>
          </a:prstGeom>
        </p:spPr>
        <p:txBody>
          <a:bodyPr wrap="square">
            <a:spAutoFit/>
          </a:bodyPr>
          <a:lstStyle/>
          <a:p>
            <a:r>
              <a:rPr lang="en-PH" sz="2400" b="1" u="sng" dirty="0" smtClean="0">
                <a:solidFill>
                  <a:srgbClr val="FF0000"/>
                </a:solidFill>
              </a:rPr>
              <a:t>Do’s</a:t>
            </a:r>
            <a:r>
              <a:rPr lang="en-PH" sz="2400" b="1" dirty="0"/>
              <a:t> </a:t>
            </a:r>
            <a:br>
              <a:rPr lang="en-PH" sz="2400" b="1" dirty="0"/>
            </a:br>
            <a:r>
              <a:rPr lang="en-PH" sz="2400" b="1" dirty="0"/>
              <a:t/>
            </a:r>
            <a:br>
              <a:rPr lang="en-PH" sz="2400" b="1" dirty="0"/>
            </a:br>
            <a:r>
              <a:rPr lang="en-PH" sz="2400" b="1" dirty="0"/>
              <a:t>1. Know the location of the fire extinguisher and the first aid box and how to use them in case of an emergency. </a:t>
            </a:r>
            <a:br>
              <a:rPr lang="en-PH" sz="2400" b="1" dirty="0"/>
            </a:br>
            <a:r>
              <a:rPr lang="en-PH" sz="2400" b="1" dirty="0"/>
              <a:t/>
            </a:r>
            <a:br>
              <a:rPr lang="en-PH" sz="2400" b="1" dirty="0"/>
            </a:br>
            <a:r>
              <a:rPr lang="en-PH" sz="2400" b="1" dirty="0"/>
              <a:t>2. Read and understand how to carry out an activity thoroughly before coming to the laboratory. </a:t>
            </a:r>
            <a:br>
              <a:rPr lang="en-PH" sz="2400" b="1" dirty="0"/>
            </a:br>
            <a:r>
              <a:rPr lang="en-PH" sz="2400" b="1" dirty="0"/>
              <a:t/>
            </a:r>
            <a:br>
              <a:rPr lang="en-PH" sz="2400" b="1" dirty="0"/>
            </a:br>
            <a:r>
              <a:rPr lang="en-PH" sz="2400" b="1" dirty="0"/>
              <a:t>3. Report fires or accidents to your lecturer / laboratory technician immediately.</a:t>
            </a:r>
            <a:br>
              <a:rPr lang="en-PH" sz="2400" b="1" dirty="0"/>
            </a:br>
            <a:r>
              <a:rPr lang="en-PH" sz="2400" b="1" dirty="0"/>
              <a:t/>
            </a:r>
            <a:br>
              <a:rPr lang="en-PH" sz="2400" b="1" dirty="0"/>
            </a:br>
            <a:r>
              <a:rPr lang="en-PH" sz="2400" b="1" dirty="0"/>
              <a:t>4. Report any broken plugs or exposed electrical wires to your lecturer / laboratory technician immediately.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6406753"/>
          </a:xfrm>
          <a:prstGeom prst="rect">
            <a:avLst/>
          </a:prstGeom>
        </p:spPr>
        <p:txBody>
          <a:bodyPr wrap="square">
            <a:spAutoFit/>
          </a:bodyPr>
          <a:lstStyle/>
          <a:p>
            <a:r>
              <a:rPr lang="en-PH" sz="2000" b="1" u="sng" dirty="0" smtClean="0">
                <a:solidFill>
                  <a:srgbClr val="FF0000"/>
                </a:solidFill>
              </a:rPr>
              <a:t>Don’ts</a:t>
            </a:r>
            <a:r>
              <a:rPr lang="en-PH" sz="2000" b="1" u="sng" dirty="0">
                <a:solidFill>
                  <a:srgbClr val="FF0000"/>
                </a:solidFill>
              </a:rPr>
              <a:t> </a:t>
            </a:r>
            <a:r>
              <a:rPr lang="en-PH" sz="2000" b="1" dirty="0"/>
              <a:t/>
            </a:r>
            <a:br>
              <a:rPr lang="en-PH" sz="2000" b="1" dirty="0"/>
            </a:br>
            <a:r>
              <a:rPr lang="en-PH" sz="2000" b="1" dirty="0"/>
              <a:t/>
            </a:r>
            <a:br>
              <a:rPr lang="en-PH" sz="2000" b="1" dirty="0"/>
            </a:br>
            <a:r>
              <a:rPr lang="en-PH" sz="2000" b="1" dirty="0"/>
              <a:t>1. Do not eat or drink in the laboratory. </a:t>
            </a:r>
            <a:br>
              <a:rPr lang="en-PH" sz="2000" b="1" dirty="0"/>
            </a:br>
            <a:r>
              <a:rPr lang="en-PH" sz="2000" b="1" dirty="0"/>
              <a:t/>
            </a:r>
            <a:br>
              <a:rPr lang="en-PH" sz="2000" b="1" dirty="0"/>
            </a:br>
            <a:r>
              <a:rPr lang="en-PH" sz="2000" b="1" dirty="0"/>
              <a:t>2. Avoid stepping on electrical wires or any other computer cables. </a:t>
            </a:r>
            <a:br>
              <a:rPr lang="en-PH" sz="2000" b="1" dirty="0"/>
            </a:br>
            <a:r>
              <a:rPr lang="en-PH" sz="2000" b="1" dirty="0"/>
              <a:t/>
            </a:r>
            <a:br>
              <a:rPr lang="en-PH" sz="2000" b="1" dirty="0"/>
            </a:br>
            <a:r>
              <a:rPr lang="en-PH" sz="2000" b="1" dirty="0"/>
              <a:t>3. Do not open the system unit casing or monitor casing particularly when the power is turned on. Some internal components hold electric voltages of up to 30000 volts, which can be fatal. </a:t>
            </a:r>
            <a:br>
              <a:rPr lang="en-PH" sz="2000" b="1" dirty="0"/>
            </a:br>
            <a:r>
              <a:rPr lang="en-PH" sz="2000" b="1" dirty="0"/>
              <a:t/>
            </a:r>
            <a:br>
              <a:rPr lang="en-PH" sz="2000" b="1" dirty="0"/>
            </a:br>
            <a:r>
              <a:rPr lang="en-PH" sz="2000" b="1" dirty="0"/>
              <a:t>4. Do not insert metal objects such as clips, pins and needles into the computer casings. They may cause fire. </a:t>
            </a:r>
            <a:br>
              <a:rPr lang="en-PH" sz="2000" b="1" dirty="0"/>
            </a:br>
            <a:r>
              <a:rPr lang="en-PH" sz="2000" b="1" dirty="0"/>
              <a:t/>
            </a:r>
            <a:br>
              <a:rPr lang="en-PH" sz="2000" b="1" dirty="0"/>
            </a:br>
            <a:r>
              <a:rPr lang="en-PH" sz="2000" b="1" dirty="0"/>
              <a:t>5. Do not remove anything from the computer laboratory without </a:t>
            </a:r>
            <a:br>
              <a:rPr lang="en-PH" sz="2000" b="1" dirty="0"/>
            </a:br>
            <a:r>
              <a:rPr lang="en-PH" sz="2000" b="1" dirty="0"/>
              <a:t>permission. </a:t>
            </a:r>
            <a:br>
              <a:rPr lang="en-PH" sz="2000" b="1" dirty="0"/>
            </a:br>
            <a:r>
              <a:rPr lang="en-PH" sz="2000" b="1" dirty="0"/>
              <a:t/>
            </a:r>
            <a:br>
              <a:rPr lang="en-PH" sz="2000" b="1" dirty="0"/>
            </a:br>
            <a:r>
              <a:rPr lang="en-PH" sz="2000" b="1" dirty="0"/>
              <a:t>6. Do not touch, connect or disconnect any plug or cable without your lecturer / laboratory technician’s permission. </a:t>
            </a:r>
            <a:br>
              <a:rPr lang="en-PH" sz="2000" b="1" dirty="0"/>
            </a:br>
            <a:r>
              <a:rPr lang="en-PH" sz="2000" b="1" dirty="0"/>
              <a:t/>
            </a:r>
            <a:br>
              <a:rPr lang="en-PH" sz="2000" b="1" dirty="0"/>
            </a:br>
            <a:r>
              <a:rPr lang="en-PH" sz="2000" b="1" dirty="0"/>
              <a:t>7. Do not misbehave in the computer laboratory.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0"/>
            <a:ext cx="8229600" cy="1143000"/>
          </a:xfrm>
        </p:spPr>
        <p:txBody>
          <a:bodyPr>
            <a:normAutofit/>
          </a:bodyPr>
          <a:lstStyle/>
          <a:p>
            <a:r>
              <a:rPr lang="en-PH" sz="3200" b="1" u="sng" dirty="0" smtClean="0">
                <a:solidFill>
                  <a:srgbClr val="FF0000"/>
                </a:solidFill>
              </a:rPr>
              <a:t>Different Components or Area of Competency-Based Facility</a:t>
            </a:r>
            <a:endParaRPr lang="en-PH" sz="3200" b="1" u="sng"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5638800" cy="6096000"/>
          </a:xfrm>
        </p:spPr>
        <p:txBody>
          <a:bodyPr>
            <a:noAutofit/>
          </a:bodyPr>
          <a:lstStyle/>
          <a:p>
            <a:pPr algn="l"/>
            <a:r>
              <a:rPr lang="en-PH" sz="2400" b="1" dirty="0" smtClean="0">
                <a:solidFill>
                  <a:srgbClr val="0000FF"/>
                </a:solidFill>
              </a:rPr>
              <a:t>1. Practical Work Area</a:t>
            </a:r>
            <a:br>
              <a:rPr lang="en-PH" sz="2400" b="1" dirty="0" smtClean="0">
                <a:solidFill>
                  <a:srgbClr val="0000FF"/>
                </a:solidFill>
              </a:rPr>
            </a:br>
            <a:r>
              <a:rPr lang="en-PH" sz="2400" b="1" dirty="0" smtClean="0">
                <a:solidFill>
                  <a:srgbClr val="0000FF"/>
                </a:solidFill>
              </a:rPr>
              <a:t/>
            </a:r>
            <a:br>
              <a:rPr lang="en-PH" sz="2400" b="1" dirty="0" smtClean="0">
                <a:solidFill>
                  <a:srgbClr val="0000FF"/>
                </a:solidFill>
              </a:rPr>
            </a:br>
            <a:r>
              <a:rPr lang="en-PH" sz="2400" b="1" dirty="0" smtClean="0">
                <a:solidFill>
                  <a:srgbClr val="0000FF"/>
                </a:solidFill>
              </a:rPr>
              <a:t>2. Learning Resource Area</a:t>
            </a:r>
            <a:br>
              <a:rPr lang="en-PH" sz="2400" b="1" dirty="0" smtClean="0">
                <a:solidFill>
                  <a:srgbClr val="0000FF"/>
                </a:solidFill>
              </a:rPr>
            </a:br>
            <a:r>
              <a:rPr lang="en-PH" sz="2400" b="1" dirty="0" smtClean="0">
                <a:solidFill>
                  <a:srgbClr val="0000FF"/>
                </a:solidFill>
              </a:rPr>
              <a:t/>
            </a:r>
            <a:br>
              <a:rPr lang="en-PH" sz="2400" b="1" dirty="0" smtClean="0">
                <a:solidFill>
                  <a:srgbClr val="0000FF"/>
                </a:solidFill>
              </a:rPr>
            </a:br>
            <a:r>
              <a:rPr lang="en-PH" sz="2400" b="1" dirty="0" smtClean="0">
                <a:solidFill>
                  <a:srgbClr val="0000FF"/>
                </a:solidFill>
              </a:rPr>
              <a:t>3. Institutional Assessment Area</a:t>
            </a:r>
            <a:br>
              <a:rPr lang="en-PH" sz="2400" b="1" dirty="0" smtClean="0">
                <a:solidFill>
                  <a:srgbClr val="0000FF"/>
                </a:solidFill>
              </a:rPr>
            </a:br>
            <a:r>
              <a:rPr lang="en-PH" sz="2400" b="1" dirty="0" smtClean="0">
                <a:solidFill>
                  <a:srgbClr val="0000FF"/>
                </a:solidFill>
              </a:rPr>
              <a:t/>
            </a:r>
            <a:br>
              <a:rPr lang="en-PH" sz="2400" b="1" dirty="0" smtClean="0">
                <a:solidFill>
                  <a:srgbClr val="0000FF"/>
                </a:solidFill>
              </a:rPr>
            </a:br>
            <a:r>
              <a:rPr lang="en-PH" sz="2400" b="1" dirty="0" smtClean="0">
                <a:solidFill>
                  <a:srgbClr val="0000FF"/>
                </a:solidFill>
              </a:rPr>
              <a:t>4. Contextual Laboratory</a:t>
            </a:r>
            <a:br>
              <a:rPr lang="en-PH" sz="2400" b="1" dirty="0" smtClean="0">
                <a:solidFill>
                  <a:srgbClr val="0000FF"/>
                </a:solidFill>
              </a:rPr>
            </a:br>
            <a:r>
              <a:rPr lang="en-PH" sz="2400" b="1" dirty="0" smtClean="0">
                <a:solidFill>
                  <a:srgbClr val="0000FF"/>
                </a:solidFill>
              </a:rPr>
              <a:t/>
            </a:r>
            <a:br>
              <a:rPr lang="en-PH" sz="2400" b="1" dirty="0" smtClean="0">
                <a:solidFill>
                  <a:srgbClr val="0000FF"/>
                </a:solidFill>
              </a:rPr>
            </a:br>
            <a:r>
              <a:rPr lang="en-PH" sz="2400" b="1" dirty="0" smtClean="0">
                <a:solidFill>
                  <a:srgbClr val="0000FF"/>
                </a:solidFill>
              </a:rPr>
              <a:t>5. Quality Control Area</a:t>
            </a:r>
            <a:br>
              <a:rPr lang="en-PH" sz="2400" b="1" dirty="0" smtClean="0">
                <a:solidFill>
                  <a:srgbClr val="0000FF"/>
                </a:solidFill>
              </a:rPr>
            </a:br>
            <a:r>
              <a:rPr lang="en-PH" sz="2400" b="1" dirty="0" smtClean="0">
                <a:solidFill>
                  <a:srgbClr val="0000FF"/>
                </a:solidFill>
              </a:rPr>
              <a:t/>
            </a:r>
            <a:br>
              <a:rPr lang="en-PH" sz="2400" b="1" dirty="0" smtClean="0">
                <a:solidFill>
                  <a:srgbClr val="0000FF"/>
                </a:solidFill>
              </a:rPr>
            </a:br>
            <a:r>
              <a:rPr lang="en-PH" sz="2400" b="1" dirty="0" smtClean="0">
                <a:solidFill>
                  <a:srgbClr val="0000FF"/>
                </a:solidFill>
              </a:rPr>
              <a:t>6. Trainer’s Resource Area</a:t>
            </a:r>
            <a:br>
              <a:rPr lang="en-PH" sz="2400" b="1" dirty="0" smtClean="0">
                <a:solidFill>
                  <a:srgbClr val="0000FF"/>
                </a:solidFill>
              </a:rPr>
            </a:br>
            <a:r>
              <a:rPr lang="en-PH" sz="2400" b="1" dirty="0" smtClean="0">
                <a:solidFill>
                  <a:srgbClr val="0000FF"/>
                </a:solidFill>
              </a:rPr>
              <a:t/>
            </a:r>
            <a:br>
              <a:rPr lang="en-PH" sz="2400" b="1" dirty="0" smtClean="0">
                <a:solidFill>
                  <a:srgbClr val="0000FF"/>
                </a:solidFill>
              </a:rPr>
            </a:br>
            <a:r>
              <a:rPr lang="en-PH" sz="2400" b="1" dirty="0" smtClean="0">
                <a:solidFill>
                  <a:srgbClr val="0000FF"/>
                </a:solidFill>
              </a:rPr>
              <a:t>7. Distance Learning</a:t>
            </a:r>
            <a:br>
              <a:rPr lang="en-PH" sz="2400" b="1" dirty="0" smtClean="0">
                <a:solidFill>
                  <a:srgbClr val="0000FF"/>
                </a:solidFill>
              </a:rPr>
            </a:br>
            <a:r>
              <a:rPr lang="en-PH" sz="2400" b="1" dirty="0" smtClean="0">
                <a:solidFill>
                  <a:srgbClr val="0000FF"/>
                </a:solidFill>
              </a:rPr>
              <a:t/>
            </a:r>
            <a:br>
              <a:rPr lang="en-PH" sz="2400" b="1" dirty="0" smtClean="0">
                <a:solidFill>
                  <a:srgbClr val="0000FF"/>
                </a:solidFill>
              </a:rPr>
            </a:br>
            <a:r>
              <a:rPr lang="en-PH" sz="2400" b="1" dirty="0" smtClean="0">
                <a:solidFill>
                  <a:srgbClr val="0000FF"/>
                </a:solidFill>
              </a:rPr>
              <a:t>8. Computer Laboratory</a:t>
            </a:r>
            <a:br>
              <a:rPr lang="en-PH" sz="2400" b="1" dirty="0" smtClean="0">
                <a:solidFill>
                  <a:srgbClr val="0000FF"/>
                </a:solidFill>
              </a:rPr>
            </a:br>
            <a:r>
              <a:rPr lang="en-PH" sz="2400" b="1" dirty="0" smtClean="0">
                <a:solidFill>
                  <a:srgbClr val="0000FF"/>
                </a:solidFill>
              </a:rPr>
              <a:t/>
            </a:r>
            <a:br>
              <a:rPr lang="en-PH" sz="2400" b="1" dirty="0" smtClean="0">
                <a:solidFill>
                  <a:srgbClr val="0000FF"/>
                </a:solidFill>
              </a:rPr>
            </a:br>
            <a:r>
              <a:rPr lang="en-PH" sz="2400" b="1" dirty="0" smtClean="0">
                <a:solidFill>
                  <a:srgbClr val="0000FF"/>
                </a:solidFill>
              </a:rPr>
              <a:t>9. Support Service Area</a:t>
            </a:r>
            <a:endParaRPr lang="en-PH" sz="2400" b="1" dirty="0">
              <a:solidFill>
                <a:srgbClr val="0000FF"/>
              </a:solidFill>
            </a:endParaRPr>
          </a:p>
        </p:txBody>
      </p:sp>
      <p:pic>
        <p:nvPicPr>
          <p:cNvPr id="4098" name="Picture 2" descr="J:\TESDA TM1\workshop layout.jpg"/>
          <p:cNvPicPr>
            <a:picLocks noChangeAspect="1" noChangeArrowheads="1"/>
          </p:cNvPicPr>
          <p:nvPr/>
        </p:nvPicPr>
        <p:blipFill>
          <a:blip r:embed="rId2" cstate="print"/>
          <a:srcRect/>
          <a:stretch>
            <a:fillRect/>
          </a:stretch>
        </p:blipFill>
        <p:spPr bwMode="auto">
          <a:xfrm>
            <a:off x="4302707" y="0"/>
            <a:ext cx="4841294" cy="6858000"/>
          </a:xfrm>
          <a:prstGeom prst="rect">
            <a:avLst/>
          </a:prstGeom>
          <a:noFill/>
        </p:spPr>
      </p:pic>
      <p:sp>
        <p:nvSpPr>
          <p:cNvPr id="6" name="TextBox 5"/>
          <p:cNvSpPr txBox="1"/>
          <p:nvPr/>
        </p:nvSpPr>
        <p:spPr>
          <a:xfrm>
            <a:off x="5715000" y="2971800"/>
            <a:ext cx="838200" cy="584775"/>
          </a:xfrm>
          <a:prstGeom prst="rect">
            <a:avLst/>
          </a:prstGeom>
          <a:noFill/>
        </p:spPr>
        <p:txBody>
          <a:bodyPr wrap="square" rtlCol="0">
            <a:spAutoFit/>
          </a:bodyPr>
          <a:lstStyle/>
          <a:p>
            <a:pPr algn="ctr"/>
            <a:r>
              <a:rPr lang="en-PH" sz="3200" dirty="0" smtClean="0">
                <a:solidFill>
                  <a:srgbClr val="FF0000"/>
                </a:solidFill>
              </a:rPr>
              <a:t>1</a:t>
            </a:r>
            <a:endParaRPr lang="en-PH" sz="3200" dirty="0">
              <a:solidFill>
                <a:srgbClr val="FF0000"/>
              </a:solidFill>
            </a:endParaRPr>
          </a:p>
        </p:txBody>
      </p:sp>
      <p:sp>
        <p:nvSpPr>
          <p:cNvPr id="7" name="TextBox 6"/>
          <p:cNvSpPr txBox="1"/>
          <p:nvPr/>
        </p:nvSpPr>
        <p:spPr>
          <a:xfrm>
            <a:off x="4876800" y="1371600"/>
            <a:ext cx="838200" cy="584775"/>
          </a:xfrm>
          <a:prstGeom prst="rect">
            <a:avLst/>
          </a:prstGeom>
          <a:noFill/>
        </p:spPr>
        <p:txBody>
          <a:bodyPr wrap="square" rtlCol="0">
            <a:spAutoFit/>
          </a:bodyPr>
          <a:lstStyle/>
          <a:p>
            <a:pPr algn="ctr"/>
            <a:r>
              <a:rPr lang="en-PH" sz="3200" dirty="0" smtClean="0">
                <a:solidFill>
                  <a:srgbClr val="FF0000"/>
                </a:solidFill>
              </a:rPr>
              <a:t>2</a:t>
            </a:r>
            <a:endParaRPr lang="en-PH" sz="3200" dirty="0">
              <a:solidFill>
                <a:srgbClr val="FF0000"/>
              </a:solidFill>
            </a:endParaRPr>
          </a:p>
        </p:txBody>
      </p:sp>
      <p:sp>
        <p:nvSpPr>
          <p:cNvPr id="8" name="TextBox 7"/>
          <p:cNvSpPr txBox="1"/>
          <p:nvPr/>
        </p:nvSpPr>
        <p:spPr>
          <a:xfrm>
            <a:off x="7696200" y="762000"/>
            <a:ext cx="838200" cy="584775"/>
          </a:xfrm>
          <a:prstGeom prst="rect">
            <a:avLst/>
          </a:prstGeom>
          <a:noFill/>
        </p:spPr>
        <p:txBody>
          <a:bodyPr wrap="square" rtlCol="0">
            <a:spAutoFit/>
          </a:bodyPr>
          <a:lstStyle/>
          <a:p>
            <a:pPr algn="ctr"/>
            <a:r>
              <a:rPr lang="en-PH" sz="3200" dirty="0" smtClean="0">
                <a:solidFill>
                  <a:srgbClr val="FF0000"/>
                </a:solidFill>
              </a:rPr>
              <a:t>3</a:t>
            </a:r>
            <a:endParaRPr lang="en-PH" sz="3200" dirty="0">
              <a:solidFill>
                <a:srgbClr val="FF0000"/>
              </a:solidFill>
            </a:endParaRPr>
          </a:p>
        </p:txBody>
      </p:sp>
      <p:sp>
        <p:nvSpPr>
          <p:cNvPr id="9" name="TextBox 8"/>
          <p:cNvSpPr txBox="1"/>
          <p:nvPr/>
        </p:nvSpPr>
        <p:spPr>
          <a:xfrm>
            <a:off x="4724400" y="0"/>
            <a:ext cx="838200" cy="584775"/>
          </a:xfrm>
          <a:prstGeom prst="rect">
            <a:avLst/>
          </a:prstGeom>
          <a:noFill/>
        </p:spPr>
        <p:txBody>
          <a:bodyPr wrap="square" rtlCol="0">
            <a:spAutoFit/>
          </a:bodyPr>
          <a:lstStyle/>
          <a:p>
            <a:pPr algn="ctr"/>
            <a:r>
              <a:rPr lang="en-PH" sz="3200" dirty="0" smtClean="0">
                <a:solidFill>
                  <a:srgbClr val="FF0000"/>
                </a:solidFill>
              </a:rPr>
              <a:t>4</a:t>
            </a:r>
            <a:endParaRPr lang="en-PH" sz="3200" dirty="0">
              <a:solidFill>
                <a:srgbClr val="FF0000"/>
              </a:solidFill>
            </a:endParaRPr>
          </a:p>
        </p:txBody>
      </p:sp>
      <p:sp>
        <p:nvSpPr>
          <p:cNvPr id="10" name="TextBox 9"/>
          <p:cNvSpPr txBox="1"/>
          <p:nvPr/>
        </p:nvSpPr>
        <p:spPr>
          <a:xfrm>
            <a:off x="6324600" y="5791200"/>
            <a:ext cx="838200" cy="584775"/>
          </a:xfrm>
          <a:prstGeom prst="rect">
            <a:avLst/>
          </a:prstGeom>
          <a:noFill/>
        </p:spPr>
        <p:txBody>
          <a:bodyPr wrap="square" rtlCol="0">
            <a:spAutoFit/>
          </a:bodyPr>
          <a:lstStyle/>
          <a:p>
            <a:pPr algn="ctr"/>
            <a:r>
              <a:rPr lang="en-PH" sz="3200" dirty="0" smtClean="0">
                <a:solidFill>
                  <a:srgbClr val="FF0000"/>
                </a:solidFill>
              </a:rPr>
              <a:t>5</a:t>
            </a:r>
            <a:endParaRPr lang="en-PH" sz="3200" dirty="0">
              <a:solidFill>
                <a:srgbClr val="FF0000"/>
              </a:solidFill>
            </a:endParaRPr>
          </a:p>
        </p:txBody>
      </p:sp>
      <p:sp>
        <p:nvSpPr>
          <p:cNvPr id="11" name="TextBox 10"/>
          <p:cNvSpPr txBox="1"/>
          <p:nvPr/>
        </p:nvSpPr>
        <p:spPr>
          <a:xfrm>
            <a:off x="7696200" y="5181600"/>
            <a:ext cx="838200" cy="584775"/>
          </a:xfrm>
          <a:prstGeom prst="rect">
            <a:avLst/>
          </a:prstGeom>
          <a:noFill/>
        </p:spPr>
        <p:txBody>
          <a:bodyPr wrap="square" rtlCol="0">
            <a:spAutoFit/>
          </a:bodyPr>
          <a:lstStyle/>
          <a:p>
            <a:pPr algn="ctr"/>
            <a:r>
              <a:rPr lang="en-PH" sz="3200" dirty="0" smtClean="0">
                <a:solidFill>
                  <a:srgbClr val="FF0000"/>
                </a:solidFill>
              </a:rPr>
              <a:t>6</a:t>
            </a:r>
            <a:endParaRPr lang="en-PH" sz="3200" dirty="0">
              <a:solidFill>
                <a:srgbClr val="FF0000"/>
              </a:solidFill>
            </a:endParaRPr>
          </a:p>
        </p:txBody>
      </p:sp>
      <p:sp>
        <p:nvSpPr>
          <p:cNvPr id="12" name="TextBox 11"/>
          <p:cNvSpPr txBox="1"/>
          <p:nvPr/>
        </p:nvSpPr>
        <p:spPr>
          <a:xfrm>
            <a:off x="7696200" y="2057400"/>
            <a:ext cx="838200" cy="584775"/>
          </a:xfrm>
          <a:prstGeom prst="rect">
            <a:avLst/>
          </a:prstGeom>
          <a:noFill/>
        </p:spPr>
        <p:txBody>
          <a:bodyPr wrap="square" rtlCol="0">
            <a:spAutoFit/>
          </a:bodyPr>
          <a:lstStyle/>
          <a:p>
            <a:pPr algn="ctr"/>
            <a:r>
              <a:rPr lang="en-PH" sz="3200" dirty="0" smtClean="0">
                <a:solidFill>
                  <a:srgbClr val="FF0000"/>
                </a:solidFill>
              </a:rPr>
              <a:t>7</a:t>
            </a:r>
            <a:endParaRPr lang="en-PH" sz="3200" dirty="0">
              <a:solidFill>
                <a:srgbClr val="FF0000"/>
              </a:solidFill>
            </a:endParaRPr>
          </a:p>
        </p:txBody>
      </p:sp>
      <p:sp>
        <p:nvSpPr>
          <p:cNvPr id="13" name="TextBox 12"/>
          <p:cNvSpPr txBox="1"/>
          <p:nvPr/>
        </p:nvSpPr>
        <p:spPr>
          <a:xfrm>
            <a:off x="4876800" y="3276600"/>
            <a:ext cx="838200" cy="584775"/>
          </a:xfrm>
          <a:prstGeom prst="rect">
            <a:avLst/>
          </a:prstGeom>
          <a:noFill/>
        </p:spPr>
        <p:txBody>
          <a:bodyPr wrap="square" rtlCol="0">
            <a:spAutoFit/>
          </a:bodyPr>
          <a:lstStyle/>
          <a:p>
            <a:pPr algn="ctr"/>
            <a:r>
              <a:rPr lang="en-PH" sz="3200" dirty="0" smtClean="0">
                <a:solidFill>
                  <a:srgbClr val="FF0000"/>
                </a:solidFill>
              </a:rPr>
              <a:t>8</a:t>
            </a:r>
            <a:endParaRPr lang="en-PH" sz="3200" dirty="0">
              <a:solidFill>
                <a:srgbClr val="FF0000"/>
              </a:solidFill>
            </a:endParaRPr>
          </a:p>
        </p:txBody>
      </p:sp>
      <p:sp>
        <p:nvSpPr>
          <p:cNvPr id="14" name="TextBox 13"/>
          <p:cNvSpPr txBox="1"/>
          <p:nvPr/>
        </p:nvSpPr>
        <p:spPr>
          <a:xfrm>
            <a:off x="4876800" y="5105400"/>
            <a:ext cx="838200" cy="584775"/>
          </a:xfrm>
          <a:prstGeom prst="rect">
            <a:avLst/>
          </a:prstGeom>
          <a:noFill/>
        </p:spPr>
        <p:txBody>
          <a:bodyPr wrap="square" rtlCol="0">
            <a:spAutoFit/>
          </a:bodyPr>
          <a:lstStyle/>
          <a:p>
            <a:pPr algn="ctr"/>
            <a:r>
              <a:rPr lang="en-PH" sz="3200" dirty="0" smtClean="0">
                <a:solidFill>
                  <a:srgbClr val="FF0000"/>
                </a:solidFill>
              </a:rPr>
              <a:t>9</a:t>
            </a:r>
            <a:endParaRPr lang="en-PH" sz="3200" dirty="0">
              <a:solidFill>
                <a:srgbClr val="FF0000"/>
              </a:solidFill>
            </a:endParaRPr>
          </a:p>
        </p:txBody>
      </p:sp>
      <p:sp>
        <p:nvSpPr>
          <p:cNvPr id="16" name="Rectangle 15"/>
          <p:cNvSpPr/>
          <p:nvPr/>
        </p:nvSpPr>
        <p:spPr>
          <a:xfrm>
            <a:off x="7239000" y="2286000"/>
            <a:ext cx="381000" cy="259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TextBox 16"/>
          <p:cNvSpPr txBox="1"/>
          <p:nvPr/>
        </p:nvSpPr>
        <p:spPr>
          <a:xfrm>
            <a:off x="6248400" y="762000"/>
            <a:ext cx="838200" cy="584775"/>
          </a:xfrm>
          <a:prstGeom prst="rect">
            <a:avLst/>
          </a:prstGeom>
          <a:noFill/>
        </p:spPr>
        <p:txBody>
          <a:bodyPr wrap="square" rtlCol="0">
            <a:spAutoFit/>
          </a:bodyPr>
          <a:lstStyle/>
          <a:p>
            <a:pPr algn="ctr"/>
            <a:r>
              <a:rPr lang="en-PH" sz="3200" dirty="0" smtClean="0">
                <a:solidFill>
                  <a:srgbClr val="FF0000"/>
                </a:solidFill>
              </a:rPr>
              <a:t>6</a:t>
            </a:r>
            <a:endParaRPr lang="en-PH" sz="32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676400"/>
            <a:ext cx="6934200" cy="369332"/>
          </a:xfrm>
          <a:prstGeom prst="rect">
            <a:avLst/>
          </a:prstGeom>
          <a:noFill/>
        </p:spPr>
        <p:txBody>
          <a:bodyPr wrap="square" rtlCol="0">
            <a:spAutoFit/>
          </a:bodyPr>
          <a:lstStyle/>
          <a:p>
            <a:pPr algn="ctr"/>
            <a:r>
              <a:rPr lang="en-US" dirty="0" smtClean="0"/>
              <a:t>Insert your PROGRESS CHART  here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676400"/>
            <a:ext cx="6934200" cy="369332"/>
          </a:xfrm>
          <a:prstGeom prst="rect">
            <a:avLst/>
          </a:prstGeom>
          <a:noFill/>
        </p:spPr>
        <p:txBody>
          <a:bodyPr wrap="square" rtlCol="0">
            <a:spAutoFit/>
          </a:bodyPr>
          <a:lstStyle/>
          <a:p>
            <a:pPr algn="ctr"/>
            <a:r>
              <a:rPr lang="en-US" dirty="0" smtClean="0"/>
              <a:t>Insert your ACHIEVEMENT CHART  here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676400"/>
            <a:ext cx="6934200" cy="369332"/>
          </a:xfrm>
          <a:prstGeom prst="rect">
            <a:avLst/>
          </a:prstGeom>
          <a:noFill/>
        </p:spPr>
        <p:txBody>
          <a:bodyPr wrap="square" rtlCol="0">
            <a:spAutoFit/>
          </a:bodyPr>
          <a:lstStyle/>
          <a:p>
            <a:pPr algn="ctr"/>
            <a:r>
              <a:rPr lang="en-US" dirty="0" smtClean="0"/>
              <a:t>Insert your TRAINING MATRIX  here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CHS Units of Competencies</a:t>
            </a:r>
            <a:endParaRPr lang="en-PH" dirty="0"/>
          </a:p>
        </p:txBody>
      </p:sp>
      <p:sp>
        <p:nvSpPr>
          <p:cNvPr id="4" name="Rectangle 3"/>
          <p:cNvSpPr/>
          <p:nvPr/>
        </p:nvSpPr>
        <p:spPr>
          <a:xfrm>
            <a:off x="228600" y="1266885"/>
            <a:ext cx="8610600" cy="5355312"/>
          </a:xfrm>
          <a:prstGeom prst="rect">
            <a:avLst/>
          </a:prstGeom>
        </p:spPr>
        <p:txBody>
          <a:bodyPr wrap="square">
            <a:spAutoFit/>
          </a:bodyPr>
          <a:lstStyle/>
          <a:p>
            <a:r>
              <a:rPr lang="en-PH" b="1" u="sng" dirty="0"/>
              <a:t>For Grade 9</a:t>
            </a:r>
            <a:r>
              <a:rPr lang="en-PH" b="1" dirty="0"/>
              <a:t/>
            </a:r>
            <a:br>
              <a:rPr lang="en-PH" b="1" dirty="0"/>
            </a:br>
            <a:r>
              <a:rPr lang="en-PH" dirty="0" smtClean="0"/>
              <a:t/>
            </a:r>
            <a:br>
              <a:rPr lang="en-PH" dirty="0" smtClean="0"/>
            </a:br>
            <a:endParaRPr lang="en-PH" dirty="0" smtClean="0"/>
          </a:p>
          <a:p>
            <a:r>
              <a:rPr lang="en-PH" b="1" dirty="0" smtClean="0"/>
              <a:t>ELC724318 </a:t>
            </a:r>
            <a:r>
              <a:rPr lang="en-PH" b="1" dirty="0"/>
              <a:t>         (</a:t>
            </a:r>
            <a:r>
              <a:rPr lang="en-PH" b="1" dirty="0">
                <a:hlinkClick r:id="rId2"/>
              </a:rPr>
              <a:t>Core 1</a:t>
            </a:r>
            <a:r>
              <a:rPr lang="en-PH" b="1" dirty="0"/>
              <a:t>) Install computer systems and networks</a:t>
            </a:r>
            <a:r>
              <a:rPr lang="en-PH" dirty="0" smtClean="0"/>
              <a:t/>
            </a:r>
            <a:br>
              <a:rPr lang="en-PH" dirty="0" smtClean="0"/>
            </a:br>
            <a:r>
              <a:rPr lang="en-PH" dirty="0" smtClean="0"/>
              <a:t/>
            </a:r>
            <a:br>
              <a:rPr lang="en-PH" dirty="0" smtClean="0"/>
            </a:br>
            <a:r>
              <a:rPr lang="en-PH" dirty="0"/>
              <a:t>                      </a:t>
            </a:r>
            <a:r>
              <a:rPr lang="en-PH" dirty="0">
                <a:hlinkClick r:id="rId3"/>
              </a:rPr>
              <a:t>LO1</a:t>
            </a:r>
            <a:r>
              <a:rPr lang="en-PH" dirty="0"/>
              <a:t>.    Plan and prepare for installation</a:t>
            </a:r>
            <a:r>
              <a:rPr lang="en-PH" dirty="0" smtClean="0"/>
              <a:t/>
            </a:r>
            <a:br>
              <a:rPr lang="en-PH" dirty="0" smtClean="0"/>
            </a:br>
            <a:r>
              <a:rPr lang="en-PH" dirty="0"/>
              <a:t>                      </a:t>
            </a:r>
            <a:r>
              <a:rPr lang="en-PH" dirty="0">
                <a:hlinkClick r:id="rId4"/>
              </a:rPr>
              <a:t>LO2</a:t>
            </a:r>
            <a:r>
              <a:rPr lang="en-PH" dirty="0"/>
              <a:t>.    Install equipment/device system</a:t>
            </a:r>
            <a:r>
              <a:rPr lang="en-PH" dirty="0" smtClean="0"/>
              <a:t/>
            </a:r>
            <a:br>
              <a:rPr lang="en-PH" dirty="0" smtClean="0"/>
            </a:br>
            <a:r>
              <a:rPr lang="en-PH" dirty="0"/>
              <a:t>                      </a:t>
            </a:r>
            <a:r>
              <a:rPr lang="en-PH" dirty="0">
                <a:hlinkClick r:id="rId5"/>
              </a:rPr>
              <a:t>LO3</a:t>
            </a:r>
            <a:r>
              <a:rPr lang="en-PH" dirty="0"/>
              <a:t>.    Conduct test</a:t>
            </a:r>
            <a:r>
              <a:rPr lang="en-PH" dirty="0" smtClean="0"/>
              <a:t/>
            </a:r>
            <a:br>
              <a:rPr lang="en-PH" dirty="0" smtClean="0"/>
            </a:br>
            <a:r>
              <a:rPr lang="en-PH" dirty="0" smtClean="0"/>
              <a:t/>
            </a:r>
            <a:br>
              <a:rPr lang="en-PH" dirty="0" smtClean="0"/>
            </a:br>
            <a:endParaRPr lang="en-PH" dirty="0" smtClean="0"/>
          </a:p>
          <a:p>
            <a:endParaRPr lang="en-PH" b="1" dirty="0" smtClean="0"/>
          </a:p>
          <a:p>
            <a:r>
              <a:rPr lang="en-PH" b="1" dirty="0" smtClean="0"/>
              <a:t>ELC724319 </a:t>
            </a:r>
            <a:r>
              <a:rPr lang="en-PH" b="1" dirty="0"/>
              <a:t>         (</a:t>
            </a:r>
            <a:r>
              <a:rPr lang="en-PH" b="1" dirty="0">
                <a:hlinkClick r:id="rId6"/>
              </a:rPr>
              <a:t>Core 2</a:t>
            </a:r>
            <a:r>
              <a:rPr lang="en-PH" b="1" dirty="0"/>
              <a:t>) Diagnose and troubleshoot computer systems</a:t>
            </a:r>
            <a:r>
              <a:rPr lang="en-PH" dirty="0" smtClean="0"/>
              <a:t/>
            </a:r>
            <a:br>
              <a:rPr lang="en-PH" dirty="0" smtClean="0"/>
            </a:br>
            <a:r>
              <a:rPr lang="en-PH" dirty="0" smtClean="0"/>
              <a:t/>
            </a:r>
            <a:br>
              <a:rPr lang="en-PH" dirty="0" smtClean="0"/>
            </a:br>
            <a:r>
              <a:rPr lang="en-PH" dirty="0"/>
              <a:t>                      </a:t>
            </a:r>
            <a:r>
              <a:rPr lang="en-PH" dirty="0">
                <a:hlinkClick r:id="rId7"/>
              </a:rPr>
              <a:t>LO1</a:t>
            </a:r>
            <a:r>
              <a:rPr lang="en-PH" dirty="0"/>
              <a:t>.    Plan and prepare for diagnosis of faults of computer systems</a:t>
            </a:r>
            <a:r>
              <a:rPr lang="en-PH" dirty="0" smtClean="0"/>
              <a:t/>
            </a:r>
            <a:br>
              <a:rPr lang="en-PH" dirty="0" smtClean="0"/>
            </a:br>
            <a:r>
              <a:rPr lang="en-PH" dirty="0"/>
              <a:t>                      </a:t>
            </a:r>
            <a:r>
              <a:rPr lang="en-PH" dirty="0">
                <a:hlinkClick r:id="rId8"/>
              </a:rPr>
              <a:t>LO2</a:t>
            </a:r>
            <a:r>
              <a:rPr lang="en-PH" dirty="0"/>
              <a:t>.    Diagnose faults of computer systems</a:t>
            </a:r>
            <a:r>
              <a:rPr lang="en-PH" dirty="0" smtClean="0"/>
              <a:t/>
            </a:r>
            <a:br>
              <a:rPr lang="en-PH" dirty="0" smtClean="0"/>
            </a:br>
            <a:r>
              <a:rPr lang="en-PH" dirty="0"/>
              <a:t>                      </a:t>
            </a:r>
            <a:r>
              <a:rPr lang="en-PH" dirty="0">
                <a:hlinkClick r:id="rId9"/>
              </a:rPr>
              <a:t>LO3</a:t>
            </a:r>
            <a:r>
              <a:rPr lang="en-PH" dirty="0"/>
              <a:t>.    Repair defects in computer systems and networks</a:t>
            </a:r>
            <a:r>
              <a:rPr lang="en-PH" dirty="0" smtClean="0"/>
              <a:t/>
            </a:r>
            <a:br>
              <a:rPr lang="en-PH" dirty="0" smtClean="0"/>
            </a:br>
            <a:r>
              <a:rPr lang="en-PH" dirty="0"/>
              <a:t>                      </a:t>
            </a:r>
            <a:r>
              <a:rPr lang="en-PH" dirty="0">
                <a:hlinkClick r:id="rId10"/>
              </a:rPr>
              <a:t>LO4</a:t>
            </a:r>
            <a:r>
              <a:rPr lang="en-PH" dirty="0"/>
              <a:t>.    Test systems and networks</a:t>
            </a:r>
            <a:r>
              <a:rPr lang="en-PH" dirty="0" smtClean="0"/>
              <a:t/>
            </a:r>
            <a:br>
              <a:rPr lang="en-PH" dirty="0" smtClean="0"/>
            </a:br>
            <a:r>
              <a:rPr lang="en-PH" dirty="0"/>
              <a:t/>
            </a:r>
            <a:br>
              <a:rPr lang="en-PH" dirty="0"/>
            </a:br>
            <a:endParaRPr lang="en-PH"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85885"/>
            <a:ext cx="8991600" cy="4524315"/>
          </a:xfrm>
          <a:prstGeom prst="rect">
            <a:avLst/>
          </a:prstGeom>
        </p:spPr>
        <p:txBody>
          <a:bodyPr wrap="square">
            <a:spAutoFit/>
          </a:bodyPr>
          <a:lstStyle/>
          <a:p>
            <a:r>
              <a:rPr lang="en-PH" b="1" u="sng" dirty="0" smtClean="0"/>
              <a:t>For </a:t>
            </a:r>
            <a:r>
              <a:rPr lang="en-PH" b="1" u="sng" dirty="0"/>
              <a:t>Grade 10</a:t>
            </a:r>
            <a:r>
              <a:rPr lang="en-PH" dirty="0" smtClean="0"/>
              <a:t/>
            </a:r>
            <a:br>
              <a:rPr lang="en-PH" dirty="0" smtClean="0"/>
            </a:br>
            <a:r>
              <a:rPr lang="en-PH" b="1" dirty="0"/>
              <a:t/>
            </a:r>
            <a:br>
              <a:rPr lang="en-PH" b="1" dirty="0"/>
            </a:br>
            <a:endParaRPr lang="en-PH" b="1" dirty="0" smtClean="0"/>
          </a:p>
          <a:p>
            <a:r>
              <a:rPr lang="en-PH" b="1" dirty="0" smtClean="0"/>
              <a:t>ELC724320 </a:t>
            </a:r>
            <a:r>
              <a:rPr lang="en-PH" b="1" dirty="0"/>
              <a:t>         (</a:t>
            </a:r>
            <a:r>
              <a:rPr lang="en-PH" b="1" dirty="0">
                <a:hlinkClick r:id="rId2"/>
              </a:rPr>
              <a:t>Core 3</a:t>
            </a:r>
            <a:r>
              <a:rPr lang="en-PH" b="1" dirty="0"/>
              <a:t>) Configure computer systems and networks</a:t>
            </a:r>
            <a:r>
              <a:rPr lang="en-PH" dirty="0" smtClean="0"/>
              <a:t/>
            </a:r>
            <a:br>
              <a:rPr lang="en-PH" dirty="0" smtClean="0"/>
            </a:br>
            <a:r>
              <a:rPr lang="en-PH" dirty="0" smtClean="0"/>
              <a:t/>
            </a:r>
            <a:br>
              <a:rPr lang="en-PH" dirty="0" smtClean="0"/>
            </a:br>
            <a:r>
              <a:rPr lang="en-PH" dirty="0"/>
              <a:t>                      </a:t>
            </a:r>
            <a:r>
              <a:rPr lang="en-PH" dirty="0">
                <a:hlinkClick r:id="rId3"/>
              </a:rPr>
              <a:t>LO1</a:t>
            </a:r>
            <a:r>
              <a:rPr lang="en-PH" dirty="0"/>
              <a:t>.    Plan and prepare for configuration</a:t>
            </a:r>
            <a:r>
              <a:rPr lang="en-PH" dirty="0" smtClean="0"/>
              <a:t/>
            </a:r>
            <a:br>
              <a:rPr lang="en-PH" dirty="0" smtClean="0"/>
            </a:br>
            <a:r>
              <a:rPr lang="en-PH" dirty="0"/>
              <a:t>                      </a:t>
            </a:r>
            <a:r>
              <a:rPr lang="en-PH" dirty="0">
                <a:hlinkClick r:id="rId4"/>
              </a:rPr>
              <a:t>LO2</a:t>
            </a:r>
            <a:r>
              <a:rPr lang="en-PH" dirty="0"/>
              <a:t>.    Configure computer systems and networks</a:t>
            </a:r>
            <a:r>
              <a:rPr lang="en-PH" dirty="0" smtClean="0"/>
              <a:t/>
            </a:r>
            <a:br>
              <a:rPr lang="en-PH" dirty="0" smtClean="0"/>
            </a:br>
            <a:r>
              <a:rPr lang="en-PH" dirty="0"/>
              <a:t>                      </a:t>
            </a:r>
            <a:r>
              <a:rPr lang="en-PH" dirty="0">
                <a:hlinkClick r:id="rId5"/>
              </a:rPr>
              <a:t>LO3</a:t>
            </a:r>
            <a:r>
              <a:rPr lang="en-PH" dirty="0"/>
              <a:t>.    Inspect and test configured computer systems and networks</a:t>
            </a:r>
            <a:r>
              <a:rPr lang="en-PH" dirty="0" smtClean="0"/>
              <a:t/>
            </a:r>
            <a:br>
              <a:rPr lang="en-PH" dirty="0" smtClean="0"/>
            </a:br>
            <a:r>
              <a:rPr lang="en-PH" dirty="0" smtClean="0"/>
              <a:t/>
            </a:r>
            <a:br>
              <a:rPr lang="en-PH" dirty="0" smtClean="0"/>
            </a:br>
            <a:endParaRPr lang="en-PH" dirty="0" smtClean="0"/>
          </a:p>
          <a:p>
            <a:r>
              <a:rPr lang="en-PH" b="1" dirty="0" smtClean="0"/>
              <a:t>ELC724321 </a:t>
            </a:r>
            <a:r>
              <a:rPr lang="en-PH" b="1" dirty="0"/>
              <a:t>         (</a:t>
            </a:r>
            <a:r>
              <a:rPr lang="en-PH" b="1" dirty="0">
                <a:hlinkClick r:id="rId6"/>
              </a:rPr>
              <a:t>Core 4</a:t>
            </a:r>
            <a:r>
              <a:rPr lang="en-PH" b="1" dirty="0"/>
              <a:t>) Maintain computer systems and networks</a:t>
            </a:r>
            <a:br>
              <a:rPr lang="en-PH" b="1" dirty="0"/>
            </a:br>
            <a:r>
              <a:rPr lang="en-PH" dirty="0" smtClean="0"/>
              <a:t/>
            </a:r>
            <a:br>
              <a:rPr lang="en-PH" dirty="0" smtClean="0"/>
            </a:br>
            <a:r>
              <a:rPr lang="en-PH" dirty="0"/>
              <a:t>                      </a:t>
            </a:r>
            <a:r>
              <a:rPr lang="en-PH" dirty="0">
                <a:hlinkClick r:id="rId7"/>
              </a:rPr>
              <a:t>LO1</a:t>
            </a:r>
            <a:r>
              <a:rPr lang="en-PH" dirty="0"/>
              <a:t>.    Plan and prepare for the maintenance of computer systems and networks.</a:t>
            </a:r>
            <a:r>
              <a:rPr lang="en-PH" dirty="0" smtClean="0"/>
              <a:t/>
            </a:r>
            <a:br>
              <a:rPr lang="en-PH" dirty="0" smtClean="0"/>
            </a:br>
            <a:r>
              <a:rPr lang="en-PH" dirty="0"/>
              <a:t>                      </a:t>
            </a:r>
            <a:r>
              <a:rPr lang="en-PH" dirty="0">
                <a:hlinkClick r:id="rId8"/>
              </a:rPr>
              <a:t>LO2</a:t>
            </a:r>
            <a:r>
              <a:rPr lang="en-PH" dirty="0"/>
              <a:t>.    Maintain computer systems</a:t>
            </a:r>
            <a:r>
              <a:rPr lang="en-PH" dirty="0" smtClean="0"/>
              <a:t/>
            </a:r>
            <a:br>
              <a:rPr lang="en-PH" dirty="0" smtClean="0"/>
            </a:br>
            <a:r>
              <a:rPr lang="en-PH" dirty="0"/>
              <a:t>                      </a:t>
            </a:r>
            <a:r>
              <a:rPr lang="en-PH" dirty="0">
                <a:hlinkClick r:id="rId9"/>
              </a:rPr>
              <a:t>LO3</a:t>
            </a:r>
            <a:r>
              <a:rPr lang="en-PH" dirty="0"/>
              <a:t>.    Maintain network systems</a:t>
            </a:r>
            <a:r>
              <a:rPr lang="en-PH" dirty="0" smtClean="0"/>
              <a:t/>
            </a:r>
            <a:br>
              <a:rPr lang="en-PH" dirty="0" smtClean="0"/>
            </a:br>
            <a:r>
              <a:rPr lang="en-PH" dirty="0"/>
              <a:t>                      </a:t>
            </a:r>
            <a:r>
              <a:rPr lang="en-PH" dirty="0">
                <a:hlinkClick r:id="rId10"/>
              </a:rPr>
              <a:t>LO4</a:t>
            </a:r>
            <a:r>
              <a:rPr lang="en-PH" dirty="0"/>
              <a:t>.    Inspect and test configured/repaired computer system and networks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jesus-loves-you-black-and-white-heart.gif"/>
          <p:cNvPicPr>
            <a:picLocks noChangeAspect="1" noChangeArrowheads="1" noCrop="1"/>
          </p:cNvPicPr>
          <p:nvPr/>
        </p:nvPicPr>
        <p:blipFill>
          <a:blip r:embed="rId2" cstate="print"/>
          <a:srcRect/>
          <a:stretch>
            <a:fillRect/>
          </a:stretch>
        </p:blipFill>
        <p:spPr bwMode="auto">
          <a:xfrm>
            <a:off x="1905000" y="762000"/>
            <a:ext cx="5029200" cy="5029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68025"/>
            <a:ext cx="9144000" cy="584775"/>
          </a:xfrm>
          <a:prstGeom prst="rect">
            <a:avLst/>
          </a:prstGeom>
          <a:noFill/>
        </p:spPr>
        <p:txBody>
          <a:bodyPr wrap="square" rtlCol="0">
            <a:spAutoFit/>
          </a:bodyPr>
          <a:lstStyle/>
          <a:p>
            <a:pPr algn="ctr"/>
            <a:r>
              <a:rPr lang="en-PH" sz="3200" b="1" dirty="0" smtClean="0">
                <a:solidFill>
                  <a:srgbClr val="FF0000"/>
                </a:solidFill>
                <a:latin typeface="Algerian" pitchFamily="82" charset="0"/>
              </a:rPr>
              <a:t>THANK YOU</a:t>
            </a:r>
            <a:endParaRPr lang="en-PH" sz="3200" b="1"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ance Exercise_WMV V9.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2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normAutofit/>
          </a:bodyPr>
          <a:lstStyle/>
          <a:p>
            <a:r>
              <a:rPr lang="en-PH" sz="3200" b="1" dirty="0" smtClean="0">
                <a:solidFill>
                  <a:srgbClr val="FF0000"/>
                </a:solidFill>
              </a:rPr>
              <a:t>COMPUTER HARDWARE SERVICING NC II</a:t>
            </a:r>
            <a:br>
              <a:rPr lang="en-PH" sz="3200" b="1" dirty="0" smtClean="0">
                <a:solidFill>
                  <a:srgbClr val="FF0000"/>
                </a:solidFill>
              </a:rPr>
            </a:br>
            <a:r>
              <a:rPr lang="en-PH" sz="3200" b="1" dirty="0" smtClean="0">
                <a:solidFill>
                  <a:srgbClr val="080808"/>
                </a:solidFill>
              </a:rPr>
              <a:t>( 320 Hours according to TR )</a:t>
            </a:r>
            <a:endParaRPr lang="en-PH" sz="3200" b="1" dirty="0">
              <a:solidFill>
                <a:srgbClr val="080808"/>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t>Data Gathering Instrument</a:t>
            </a:r>
            <a:endParaRPr lang="en-PH" sz="3200" b="1" u="sng" dirty="0"/>
          </a:p>
        </p:txBody>
      </p:sp>
      <p:sp>
        <p:nvSpPr>
          <p:cNvPr id="4" name="TextBox 3"/>
          <p:cNvSpPr txBox="1"/>
          <p:nvPr/>
        </p:nvSpPr>
        <p:spPr>
          <a:xfrm>
            <a:off x="1524000" y="1495485"/>
            <a:ext cx="5638800" cy="4524315"/>
          </a:xfrm>
          <a:prstGeom prst="rect">
            <a:avLst/>
          </a:prstGeom>
          <a:noFill/>
        </p:spPr>
        <p:txBody>
          <a:bodyPr wrap="square" rtlCol="0">
            <a:spAutoFit/>
          </a:bodyPr>
          <a:lstStyle/>
          <a:p>
            <a:pPr eaLnBrk="0" fontAlgn="base" hangingPunct="0"/>
            <a:r>
              <a:rPr lang="en-US" sz="2400" dirty="0" smtClean="0"/>
              <a:t>1. Language, literacy and numeracy (LL&amp;N) </a:t>
            </a:r>
            <a:endParaRPr lang="en-PH" sz="2400" dirty="0" smtClean="0"/>
          </a:p>
          <a:p>
            <a:pPr eaLnBrk="0" fontAlgn="base" hangingPunct="0"/>
            <a:r>
              <a:rPr lang="en-US" sz="2400" dirty="0" smtClean="0"/>
              <a:t>2. Cultural and language background </a:t>
            </a:r>
            <a:endParaRPr lang="en-PH" sz="2400" dirty="0" smtClean="0"/>
          </a:p>
          <a:p>
            <a:pPr eaLnBrk="0" fontAlgn="base" hangingPunct="0"/>
            <a:r>
              <a:rPr lang="en-US" sz="2400" dirty="0" smtClean="0"/>
              <a:t>3. Education &amp; general knowledge </a:t>
            </a:r>
            <a:endParaRPr lang="en-PH" sz="2400" dirty="0" smtClean="0"/>
          </a:p>
          <a:p>
            <a:r>
              <a:rPr lang="en-US" sz="2400" dirty="0" smtClean="0"/>
              <a:t>4. Sex</a:t>
            </a:r>
            <a:endParaRPr lang="en-PH" sz="2400" dirty="0" smtClean="0"/>
          </a:p>
          <a:p>
            <a:r>
              <a:rPr lang="en-US" sz="2400" dirty="0" smtClean="0"/>
              <a:t>5. Age</a:t>
            </a:r>
            <a:endParaRPr lang="en-PH" sz="2400" dirty="0" smtClean="0"/>
          </a:p>
          <a:p>
            <a:r>
              <a:rPr lang="en-US" sz="2400" dirty="0" smtClean="0"/>
              <a:t>6. Physical ability </a:t>
            </a:r>
            <a:endParaRPr lang="en-PH" sz="2400" dirty="0" smtClean="0"/>
          </a:p>
          <a:p>
            <a:r>
              <a:rPr lang="en-US" sz="2400" dirty="0" smtClean="0"/>
              <a:t>7. Previous experience with the topic</a:t>
            </a:r>
            <a:endParaRPr lang="en-PH" sz="2400" dirty="0" smtClean="0"/>
          </a:p>
          <a:p>
            <a:r>
              <a:rPr lang="en-US" sz="2400" dirty="0" smtClean="0"/>
              <a:t>9. Previous learning experience</a:t>
            </a:r>
            <a:endParaRPr lang="en-PH" sz="2400" dirty="0" smtClean="0"/>
          </a:p>
          <a:p>
            <a:r>
              <a:rPr lang="en-US" sz="2400" dirty="0" smtClean="0"/>
              <a:t>10. Training Level completed</a:t>
            </a:r>
            <a:endParaRPr lang="en-PH" sz="2400" dirty="0" smtClean="0"/>
          </a:p>
          <a:p>
            <a:r>
              <a:rPr lang="en-US" sz="2400" dirty="0" smtClean="0"/>
              <a:t>11. Special courses</a:t>
            </a:r>
            <a:endParaRPr lang="en-PH" sz="2400" dirty="0" smtClean="0"/>
          </a:p>
          <a:p>
            <a:r>
              <a:rPr lang="en-US" sz="2400" dirty="0" smtClean="0"/>
              <a:t>12. Learning styles</a:t>
            </a:r>
            <a:endParaRPr lang="en-PH" sz="2400" dirty="0" smtClean="0"/>
          </a:p>
          <a:p>
            <a:r>
              <a:rPr lang="en-US" sz="2400" dirty="0" smtClean="0"/>
              <a:t>13. Other needs</a:t>
            </a:r>
            <a:endParaRPr lang="en-PH"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143000"/>
          </a:xfrm>
        </p:spPr>
        <p:txBody>
          <a:bodyPr>
            <a:normAutofit/>
          </a:bodyPr>
          <a:lstStyle/>
          <a:p>
            <a:r>
              <a:rPr lang="en-PH" sz="3200" b="1" dirty="0" smtClean="0"/>
              <a:t>Pre-Test</a:t>
            </a:r>
            <a:endParaRPr lang="en-PH"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normAutofit/>
          </a:bodyPr>
          <a:lstStyle/>
          <a:p>
            <a:r>
              <a:rPr lang="en-PH" sz="3200" b="1" dirty="0" smtClean="0"/>
              <a:t>Any Personal call?</a:t>
            </a:r>
            <a:endParaRPr lang="en-PH" sz="3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793</Words>
  <Application>Microsoft Office PowerPoint</Application>
  <PresentationFormat>On-screen Show (4:3)</PresentationFormat>
  <Paragraphs>143</Paragraphs>
  <Slides>40</Slides>
  <Notes>0</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Your Name here  Your current position  Name of your company,   Company address</vt:lpstr>
      <vt:lpstr>Slide 3</vt:lpstr>
      <vt:lpstr>Slide 4</vt:lpstr>
      <vt:lpstr>Slide 5</vt:lpstr>
      <vt:lpstr>COMPUTER HARDWARE SERVICING NC II ( 320 Hours according to TR )</vt:lpstr>
      <vt:lpstr>Data Gathering Instrument</vt:lpstr>
      <vt:lpstr>Pre-Test</vt:lpstr>
      <vt:lpstr>Any Personal call?</vt:lpstr>
      <vt:lpstr>Slide 10</vt:lpstr>
      <vt:lpstr>What is CBT?</vt:lpstr>
      <vt:lpstr>Slide 12</vt:lpstr>
      <vt:lpstr>Competency-Based Training</vt:lpstr>
      <vt:lpstr>What is Competency?</vt:lpstr>
      <vt:lpstr>What is CBT ?</vt:lpstr>
      <vt:lpstr>Comparative Analysis between Traditional Education and CBT</vt:lpstr>
      <vt:lpstr>Slide 17</vt:lpstr>
      <vt:lpstr>Slide 18</vt:lpstr>
      <vt:lpstr>Slide 19</vt:lpstr>
      <vt:lpstr>10 Principles of CBT</vt:lpstr>
      <vt:lpstr>Slide 21</vt:lpstr>
      <vt:lpstr>Roles of Trainees</vt:lpstr>
      <vt:lpstr>Roles of the Trainees</vt:lpstr>
      <vt:lpstr>Slide 24</vt:lpstr>
      <vt:lpstr>Slide 25</vt:lpstr>
      <vt:lpstr>Slide 26</vt:lpstr>
      <vt:lpstr>Roles of a Trainer</vt:lpstr>
      <vt:lpstr>Slide 28</vt:lpstr>
      <vt:lpstr>Slide 29</vt:lpstr>
      <vt:lpstr>House Rules</vt:lpstr>
      <vt:lpstr>Slide 31</vt:lpstr>
      <vt:lpstr>Slide 32</vt:lpstr>
      <vt:lpstr>Different Components or Area of Competency-Based Facility</vt:lpstr>
      <vt:lpstr>1. Practical Work Area  2. Learning Resource Area  3. Institutional Assessment Area  4. Contextual Laboratory  5. Quality Control Area  6. Trainer’s Resource Area  7. Distance Learning  8. Computer Laboratory  9. Support Service Area</vt:lpstr>
      <vt:lpstr>Slide 35</vt:lpstr>
      <vt:lpstr>Slide 36</vt:lpstr>
      <vt:lpstr>Slide 37</vt:lpstr>
      <vt:lpstr>CHS Units of Competencies</vt:lpstr>
      <vt:lpstr>Slide 39</vt:lpstr>
      <vt:lpstr>Slide 40</vt:lpstr>
    </vt:vector>
  </TitlesOfParts>
  <Company>DepEd - Consolacion NHS - 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Carmelito M. Lauron, Sr.</dc:creator>
  <cp:lastModifiedBy>Carmelito M Lauron Sr</cp:lastModifiedBy>
  <cp:revision>50</cp:revision>
  <dcterms:created xsi:type="dcterms:W3CDTF">2014-06-26T01:51:31Z</dcterms:created>
  <dcterms:modified xsi:type="dcterms:W3CDTF">2015-04-24T11:28:56Z</dcterms:modified>
</cp:coreProperties>
</file>