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60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448DDB-DF85-490E-8118-D1CC02237150}" type="datetimeFigureOut">
              <a:rPr lang="en-US" smtClean="0"/>
              <a:pPr/>
              <a:t>5/9/2015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1B93FC-8F94-4439-BCB7-1ACAC0E377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1B93FC-8F94-4439-BCB7-1ACAC0E3771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4A4EB0-32A9-4405-80D4-232DBC8A78FE}" type="datetimeFigureOut">
              <a:rPr lang="en-US" smtClean="0"/>
              <a:pPr/>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A4EB0-32A9-4405-80D4-232DBC8A78FE}" type="datetimeFigureOut">
              <a:rPr lang="en-US" smtClean="0"/>
              <a:pPr/>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A4EB0-32A9-4405-80D4-232DBC8A78FE}" type="datetimeFigureOut">
              <a:rPr lang="en-US" smtClean="0"/>
              <a:pPr/>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A4EB0-32A9-4405-80D4-232DBC8A78FE}" type="datetimeFigureOut">
              <a:rPr lang="en-US" smtClean="0"/>
              <a:pPr/>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A4EB0-32A9-4405-80D4-232DBC8A78FE}" type="datetimeFigureOut">
              <a:rPr lang="en-US" smtClean="0"/>
              <a:pPr/>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4A4EB0-32A9-4405-80D4-232DBC8A78FE}" type="datetimeFigureOut">
              <a:rPr lang="en-US" smtClean="0"/>
              <a:pPr/>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4A4EB0-32A9-4405-80D4-232DBC8A78FE}" type="datetimeFigureOut">
              <a:rPr lang="en-US" smtClean="0"/>
              <a:pPr/>
              <a:t>5/9/2015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4A4EB0-32A9-4405-80D4-232DBC8A78FE}" type="datetimeFigureOut">
              <a:rPr lang="en-US" smtClean="0"/>
              <a:pPr/>
              <a:t>5/9/2015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A4EB0-32A9-4405-80D4-232DBC8A78FE}" type="datetimeFigureOut">
              <a:rPr lang="en-US" smtClean="0"/>
              <a:pPr/>
              <a:t>5/9/2015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A4EB0-32A9-4405-80D4-232DBC8A78FE}" type="datetimeFigureOut">
              <a:rPr lang="en-US" smtClean="0"/>
              <a:pPr/>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A4EB0-32A9-4405-80D4-232DBC8A78FE}" type="datetimeFigureOut">
              <a:rPr lang="en-US" smtClean="0"/>
              <a:pPr/>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688C6-526E-4E60-B85F-2AAB3ACF8B03}" type="slidenum">
              <a:rPr lang="en-US" smtClean="0"/>
              <a:pPr/>
              <a:t>‹#›</a:t>
            </a:fld>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A4EB0-32A9-4405-80D4-232DBC8A78FE}" type="datetimeFigureOut">
              <a:rPr lang="en-US" smtClean="0"/>
              <a:pPr/>
              <a:t>5/9/2015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688C6-526E-4E60-B85F-2AAB3ACF8B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41575"/>
          </a:xfrm>
        </p:spPr>
        <p:txBody>
          <a:bodyPr>
            <a:noAutofit/>
          </a:bodyPr>
          <a:lstStyle/>
          <a:p>
            <a:r>
              <a:rPr lang="en-US" sz="5400" b="1" dirty="0">
                <a:solidFill>
                  <a:schemeClr val="tx1">
                    <a:lumMod val="95000"/>
                    <a:lumOff val="5000"/>
                  </a:schemeClr>
                </a:solidFill>
                <a:effectLst>
                  <a:outerShdw blurRad="38100" dist="38100" dir="2700000" algn="tl">
                    <a:srgbClr val="000000">
                      <a:alpha val="43137"/>
                    </a:srgbClr>
                  </a:outerShdw>
                </a:effectLst>
              </a:rPr>
              <a:t>REPUBLIC ACT NO. 7796</a:t>
            </a:r>
            <a:br>
              <a:rPr lang="en-US" sz="5400" b="1" dirty="0">
                <a:solidFill>
                  <a:schemeClr val="tx1">
                    <a:lumMod val="95000"/>
                    <a:lumOff val="5000"/>
                  </a:schemeClr>
                </a:solidFill>
                <a:effectLst>
                  <a:outerShdw blurRad="38100" dist="38100" dir="2700000" algn="tl">
                    <a:srgbClr val="000000">
                      <a:alpha val="43137"/>
                    </a:srgbClr>
                  </a:outerShdw>
                </a:effectLst>
              </a:rPr>
            </a:br>
            <a:r>
              <a:rPr lang="en-US" sz="5400" b="1" i="1" dirty="0">
                <a:solidFill>
                  <a:schemeClr val="tx1">
                    <a:lumMod val="95000"/>
                    <a:lumOff val="5000"/>
                  </a:schemeClr>
                </a:solidFill>
                <a:effectLst>
                  <a:outerShdw blurRad="38100" dist="38100" dir="2700000" algn="tl">
                    <a:srgbClr val="000000">
                      <a:alpha val="43137"/>
                    </a:srgbClr>
                  </a:outerShdw>
                </a:effectLst>
              </a:rPr>
              <a:t>August 8, 1994</a:t>
            </a:r>
            <a:endParaRPr lang="en-US" sz="5400" dirty="0">
              <a:solidFill>
                <a:schemeClr val="tx1">
                  <a:lumMod val="95000"/>
                  <a:lumOff val="5000"/>
                </a:schemeClr>
              </a:solidFill>
              <a:effectLst>
                <a:outerShdw blurRad="38100" dist="38100" dir="2700000" algn="tl">
                  <a:srgbClr val="000000">
                    <a:alpha val="43137"/>
                  </a:srgbClr>
                </a:outerShdw>
              </a:effectLst>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buNone/>
            </a:pPr>
            <a:r>
              <a:rPr lang="en-US" dirty="0" err="1" smtClean="0"/>
              <a:t>i</a:t>
            </a:r>
            <a:r>
              <a:rPr lang="en-US" dirty="0" smtClean="0"/>
              <a:t>) “</a:t>
            </a:r>
            <a:r>
              <a:rPr lang="en-US" u="sng" dirty="0" smtClean="0"/>
              <a:t>Trainees</a:t>
            </a:r>
            <a:r>
              <a:rPr lang="en-US" dirty="0" smtClean="0"/>
              <a:t>” shall mean persons who are participants in a vocational, administrative or technical training program for the purpose of acquiring and developing job-related skills;</a:t>
            </a:r>
          </a:p>
          <a:p>
            <a:pPr>
              <a:buNone/>
            </a:pPr>
            <a:r>
              <a:rPr lang="en-US" dirty="0" smtClean="0"/>
              <a:t>j) “</a:t>
            </a:r>
            <a:r>
              <a:rPr lang="en-US" u="sng" dirty="0" smtClean="0"/>
              <a:t>Apprenticeship</a:t>
            </a:r>
            <a:r>
              <a:rPr lang="en-US" dirty="0" smtClean="0"/>
              <a:t>” training within employment with compulsory related theoretical instructions involving a contract between an apprentice and an employer on an approved apprenticeable occupation;</a:t>
            </a:r>
          </a:p>
          <a:p>
            <a:pPr>
              <a:buNone/>
            </a:pPr>
            <a:r>
              <a:rPr lang="en-US" dirty="0" smtClean="0"/>
              <a:t>k) “</a:t>
            </a:r>
            <a:r>
              <a:rPr lang="en-US" u="sng" dirty="0" smtClean="0"/>
              <a:t>Apprentice</a:t>
            </a:r>
            <a:r>
              <a:rPr lang="en-US" dirty="0" smtClean="0"/>
              <a:t>” is a person undergoing training for an approved apprenticeable occupation</a:t>
            </a:r>
            <a:endParaRPr lang="en-US" dirty="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791200"/>
          </a:xfrm>
        </p:spPr>
        <p:txBody>
          <a:bodyPr>
            <a:normAutofit lnSpcReduction="10000"/>
          </a:bodyPr>
          <a:lstStyle/>
          <a:p>
            <a:pPr>
              <a:buNone/>
            </a:pPr>
            <a:r>
              <a:rPr lang="en-US" dirty="0" smtClean="0"/>
              <a:t>l) “</a:t>
            </a:r>
            <a:r>
              <a:rPr lang="en-US" u="sng" dirty="0" smtClean="0"/>
              <a:t>Apprenticeship Agreement</a:t>
            </a:r>
            <a:r>
              <a:rPr lang="en-US" dirty="0" smtClean="0"/>
              <a:t>” is a contract wherein a prospective employer binds himself to train the apprentice who in turn accepts the terms of training for a recognized apprenticeable occupation</a:t>
            </a:r>
          </a:p>
          <a:p>
            <a:pPr>
              <a:buNone/>
            </a:pPr>
            <a:r>
              <a:rPr lang="en-US" dirty="0" smtClean="0"/>
              <a:t>m) “</a:t>
            </a:r>
            <a:r>
              <a:rPr lang="en-US" u="sng" dirty="0" smtClean="0"/>
              <a:t>Apprenticeable Occupation</a:t>
            </a:r>
            <a:r>
              <a:rPr lang="en-US" dirty="0" smtClean="0"/>
              <a:t>” is an occupation officially endorsed by a tripartite body and approved for apprenticeship by the Authority;</a:t>
            </a:r>
          </a:p>
          <a:p>
            <a:pPr>
              <a:buNone/>
            </a:pPr>
            <a:r>
              <a:rPr lang="en-US" dirty="0" smtClean="0"/>
              <a:t>n) “</a:t>
            </a:r>
            <a:r>
              <a:rPr lang="en-US" u="sng" dirty="0" smtClean="0"/>
              <a:t>Learners</a:t>
            </a:r>
            <a:r>
              <a:rPr lang="en-US" dirty="0" smtClean="0"/>
              <a:t>” refer to persons hired as trainees in semi-skilled and other industrial occupations which are non-</a:t>
            </a:r>
            <a:r>
              <a:rPr lang="en-US" dirty="0" err="1" smtClean="0"/>
              <a:t>apprenticeable</a:t>
            </a:r>
            <a:r>
              <a:rPr lang="en-US" dirty="0" smtClean="0"/>
              <a:t>.</a:t>
            </a:r>
            <a:endParaRPr lang="en-US" dirty="0"/>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fontScale="92500"/>
          </a:bodyPr>
          <a:lstStyle/>
          <a:p>
            <a:pPr>
              <a:buNone/>
            </a:pPr>
            <a:r>
              <a:rPr lang="en-US" dirty="0" smtClean="0"/>
              <a:t>o) “</a:t>
            </a:r>
            <a:r>
              <a:rPr lang="en-US" u="sng" dirty="0" smtClean="0"/>
              <a:t>User-Led</a:t>
            </a:r>
            <a:r>
              <a:rPr lang="en-US" dirty="0" smtClean="0"/>
              <a:t>” or “Market-Driven Strategy” refers to a strategy which promotes strengthened linkages between educational/training institutions and industry</a:t>
            </a:r>
          </a:p>
          <a:p>
            <a:pPr>
              <a:buNone/>
            </a:pPr>
            <a:r>
              <a:rPr lang="en-US" dirty="0" smtClean="0"/>
              <a:t>p) “</a:t>
            </a:r>
            <a:r>
              <a:rPr lang="en-US" u="sng" dirty="0" smtClean="0"/>
              <a:t>Dual System/Training</a:t>
            </a:r>
            <a:r>
              <a:rPr lang="en-US" dirty="0" smtClean="0"/>
              <a:t>” refers to a delivery of quality technical and vocational education which requires training to be carried out alternatively in two venues:</a:t>
            </a:r>
          </a:p>
          <a:p>
            <a:r>
              <a:rPr lang="en-US" i="1" u="sng" dirty="0" smtClean="0"/>
              <a:t>In-school training </a:t>
            </a:r>
            <a:r>
              <a:rPr lang="en-US" dirty="0" smtClean="0"/>
              <a:t>provides the trainee the theoretical foundation</a:t>
            </a:r>
          </a:p>
          <a:p>
            <a:r>
              <a:rPr lang="en-US" i="1" u="sng" dirty="0" smtClean="0"/>
              <a:t>in-plant training </a:t>
            </a:r>
            <a:r>
              <a:rPr lang="en-US" dirty="0" smtClean="0"/>
              <a:t>develops his skills and proficiency in actual work conditions as it continues to inculcate personal discipline and work values;</a:t>
            </a:r>
            <a:endParaRPr lang="en-US" dirty="0"/>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buNone/>
            </a:pPr>
            <a:r>
              <a:rPr lang="en-US" dirty="0" smtClean="0"/>
              <a:t>q) “</a:t>
            </a:r>
            <a:r>
              <a:rPr lang="en-US" u="sng" dirty="0" smtClean="0"/>
              <a:t>Levy Grant System</a:t>
            </a:r>
            <a:r>
              <a:rPr lang="en-US" dirty="0" smtClean="0"/>
              <a:t>” refers to a legal contribution from participating employers who would be beneficiaries of the program (often as a percentage of the payroll) which is subsequently turned over or rebated to enterprises offering employee training programs.</a:t>
            </a:r>
            <a:endParaRPr lang="en-US" dirty="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r>
              <a:rPr lang="en-US" b="1" u="sng" dirty="0" smtClean="0"/>
              <a:t>SECTION 5. Technical Education and Skills Development Authority; Creation.</a:t>
            </a:r>
          </a:p>
          <a:p>
            <a:pPr lvl="1"/>
            <a:r>
              <a:rPr lang="en-US" dirty="0" smtClean="0"/>
              <a:t> To implement the policy declared in this Act, there is hereby created a Technical Education and Skills Development Authority (TESDA), hereinafter referred to as the Authority, which shall replace and absorb the National Manpower and Youth Council (NMYC), the Bureau of Technical and Vocational Education (BTVE) and the personnel and functions pertaining to technical-vocational education in the regional offices of the Department of Education, Culture and Sports (DECS) and the apprenticeship program of the Bureau of Local Employment of the Department of Labor and Employment.</a:t>
            </a:r>
            <a:endParaRPr lang="en-US" dirty="0"/>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096000"/>
          </a:xfrm>
        </p:spPr>
        <p:txBody>
          <a:bodyPr>
            <a:normAutofit/>
          </a:bodyPr>
          <a:lstStyle/>
          <a:p>
            <a:r>
              <a:rPr lang="en-US" dirty="0" smtClean="0"/>
              <a:t>SECTION 6. Composition of the Authority. — The</a:t>
            </a:r>
          </a:p>
          <a:p>
            <a:pPr lvl="1"/>
            <a:r>
              <a:rPr lang="en-US" dirty="0" smtClean="0"/>
              <a:t>Authority shall be composed of the TESDA Board and TESDA Secretariat.</a:t>
            </a:r>
          </a:p>
          <a:p>
            <a:pPr>
              <a:buNone/>
            </a:pPr>
            <a:endParaRPr lang="en-US" dirty="0" smtClean="0"/>
          </a:p>
          <a:p>
            <a:r>
              <a:rPr lang="en-US" dirty="0" smtClean="0"/>
              <a:t>SECTION 7. Composition of the TESDA Board. — The TESDA </a:t>
            </a:r>
          </a:p>
          <a:p>
            <a:pPr lvl="1"/>
            <a:r>
              <a:rPr lang="en-US" dirty="0" smtClean="0"/>
              <a:t>Board shall be composed of the following:</a:t>
            </a: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096000"/>
          </a:xfrm>
        </p:spPr>
        <p:txBody>
          <a:bodyPr numCol="2">
            <a:normAutofit/>
          </a:bodyPr>
          <a:lstStyle/>
          <a:p>
            <a:r>
              <a:rPr lang="en-US" sz="3000" dirty="0" smtClean="0"/>
              <a:t>The Secretary of Labor and Employment……… </a:t>
            </a:r>
          </a:p>
          <a:p>
            <a:r>
              <a:rPr lang="en-US" sz="3000" dirty="0" smtClean="0"/>
              <a:t>Secretary of Education, Culture and Sports……</a:t>
            </a:r>
          </a:p>
          <a:p>
            <a:r>
              <a:rPr lang="en-US" sz="3000" dirty="0" smtClean="0"/>
              <a:t>Secretary of Trade and Industry……………………</a:t>
            </a:r>
          </a:p>
          <a:p>
            <a:r>
              <a:rPr lang="en-US" sz="3000" dirty="0" smtClean="0"/>
              <a:t>Secretary of Agriculture </a:t>
            </a:r>
          </a:p>
          <a:p>
            <a:r>
              <a:rPr lang="en-US" sz="3000" dirty="0" smtClean="0"/>
              <a:t>Secretary of Interior and Local Government…….</a:t>
            </a:r>
          </a:p>
          <a:p>
            <a:r>
              <a:rPr lang="en-US" sz="3000" dirty="0" smtClean="0"/>
              <a:t>Director-General of the TESDA Secretariat……..</a:t>
            </a:r>
          </a:p>
          <a:p>
            <a:pPr>
              <a:buNone/>
            </a:pPr>
            <a:endParaRPr lang="en-US" sz="2800" dirty="0" smtClean="0"/>
          </a:p>
          <a:p>
            <a:r>
              <a:rPr lang="en-US" b="1" dirty="0" smtClean="0"/>
              <a:t>Chairperson</a:t>
            </a:r>
          </a:p>
          <a:p>
            <a:pPr>
              <a:buNone/>
            </a:pPr>
            <a:endParaRPr lang="en-US" sz="2400" b="1" dirty="0" smtClean="0"/>
          </a:p>
          <a:p>
            <a:r>
              <a:rPr lang="en-US" b="1" dirty="0" smtClean="0"/>
              <a:t>Co-Chairperson</a:t>
            </a:r>
          </a:p>
          <a:p>
            <a:pPr>
              <a:buNone/>
            </a:pPr>
            <a:endParaRPr lang="en-US" sz="2000" b="1" dirty="0" smtClean="0"/>
          </a:p>
          <a:p>
            <a:r>
              <a:rPr lang="en-US" b="1" dirty="0" smtClean="0"/>
              <a:t>Co-Chairperson</a:t>
            </a:r>
          </a:p>
          <a:p>
            <a:r>
              <a:rPr lang="en-US" b="1" dirty="0" smtClean="0"/>
              <a:t>Member</a:t>
            </a:r>
          </a:p>
          <a:p>
            <a:pPr>
              <a:buNone/>
            </a:pPr>
            <a:endParaRPr lang="en-US" sz="4400" b="1" dirty="0" smtClean="0"/>
          </a:p>
          <a:p>
            <a:r>
              <a:rPr lang="en-US" b="1" dirty="0" smtClean="0"/>
              <a:t>Member </a:t>
            </a:r>
            <a:endParaRPr lang="en-US" sz="2800" b="1" dirty="0" smtClean="0"/>
          </a:p>
          <a:p>
            <a:pPr>
              <a:buNone/>
            </a:pPr>
            <a:endParaRPr lang="en-US" sz="2400" b="1" dirty="0" smtClean="0"/>
          </a:p>
          <a:p>
            <a:r>
              <a:rPr lang="en-US" b="1" dirty="0" smtClean="0"/>
              <a:t>Member</a:t>
            </a:r>
            <a:endParaRPr lang="en-US" b="1" dirty="0"/>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sz="3600" dirty="0" smtClean="0"/>
              <a:t>the President of the Philippines shall appoint the following members from the private sector:</a:t>
            </a:r>
          </a:p>
          <a:p>
            <a:pPr lvl="1">
              <a:buFont typeface="Courier New" pitchFamily="49" charset="0"/>
              <a:buChar char="o"/>
            </a:pPr>
            <a:r>
              <a:rPr lang="en-US" sz="3000" dirty="0" smtClean="0"/>
              <a:t>two (2) representatives, from the employer/industry organization, one of whom shall be a woman; </a:t>
            </a:r>
          </a:p>
          <a:p>
            <a:pPr lvl="1">
              <a:buFont typeface="Courier New" pitchFamily="49" charset="0"/>
              <a:buChar char="o"/>
            </a:pPr>
            <a:r>
              <a:rPr lang="en-US" sz="3000" dirty="0" smtClean="0"/>
              <a:t>three (3) representatives, from the labor sector, one of whom shall be a woman; </a:t>
            </a:r>
          </a:p>
          <a:p>
            <a:pPr lvl="1">
              <a:buFont typeface="Courier New" pitchFamily="49" charset="0"/>
              <a:buChar char="o"/>
            </a:pPr>
            <a:r>
              <a:rPr lang="en-US" sz="3000" dirty="0" smtClean="0"/>
              <a:t>two (2) representatives of the national associations of private technical-vocational education and training institutions, one of whom shall be a woman</a:t>
            </a:r>
            <a:r>
              <a:rPr lang="en-US" dirty="0" smtClean="0"/>
              <a:t>.</a:t>
            </a:r>
            <a:endParaRPr lang="en-US" dirty="0"/>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19800"/>
          </a:xfrm>
        </p:spPr>
        <p:txBody>
          <a:bodyPr/>
          <a:lstStyle/>
          <a:p>
            <a:r>
              <a:rPr lang="en-US" dirty="0" smtClean="0"/>
              <a:t>the term of office of one-third (1/3) of their number shall expire every year. </a:t>
            </a:r>
          </a:p>
          <a:p>
            <a:r>
              <a:rPr lang="en-US" dirty="0" smtClean="0"/>
              <a:t>The member from the private sector appointed thereafter to fill vacancies caused by expiration of terms shall hold office for three (3) years. </a:t>
            </a:r>
          </a:p>
          <a:p>
            <a:r>
              <a:rPr lang="en-US" dirty="0" smtClean="0"/>
              <a:t>The President of the Philippines may revise the membership of the TESDA Board</a:t>
            </a:r>
          </a:p>
          <a:p>
            <a:r>
              <a:rPr lang="en-US" dirty="0" smtClean="0"/>
              <a:t>The TESDA Board shall meet at least twice a year, or as frequently as may be deemed necessary by its Chairperson.</a:t>
            </a:r>
            <a:endParaRPr lang="en-US" dirty="0"/>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19800"/>
          </a:xfrm>
        </p:spPr>
        <p:txBody>
          <a:bodyPr>
            <a:normAutofit/>
          </a:bodyPr>
          <a:lstStyle/>
          <a:p>
            <a:r>
              <a:rPr lang="en-US" dirty="0" smtClean="0"/>
              <a:t>SECTION 8. Powers and Functions of the Board.</a:t>
            </a:r>
          </a:p>
          <a:p>
            <a:pPr lvl="1">
              <a:buFont typeface="Courier New" pitchFamily="49" charset="0"/>
              <a:buChar char="o"/>
            </a:pPr>
            <a:r>
              <a:rPr lang="en-US" dirty="0" smtClean="0"/>
              <a:t>The Authority shall primarily be responsible for formulating, continuing, coordinated and fully integrated technical education and skills development policies, plans and programs taking into consideration the following:</a:t>
            </a:r>
          </a:p>
          <a:p>
            <a:pPr marL="514350" indent="-514350">
              <a:buAutoNum type="alphaLcParenR"/>
            </a:pPr>
            <a:r>
              <a:rPr lang="en-US" dirty="0" smtClean="0"/>
              <a:t>giving new direction and thrusts to efforts in developing the quality of Filipino human resource</a:t>
            </a:r>
          </a:p>
          <a:p>
            <a:pPr>
              <a:buNone/>
            </a:pPr>
            <a:r>
              <a:rPr lang="en-US" dirty="0" smtClean="0"/>
              <a:t>b) coordination and cooperation of policies, plans, and programs of different concerned sectors of Philippine society;</a:t>
            </a:r>
          </a:p>
          <a:p>
            <a:endParaRPr lang="en-US" dirty="0" smtClean="0"/>
          </a:p>
          <a:p>
            <a:endParaRPr lang="en-US" dirty="0" smtClean="0"/>
          </a:p>
          <a:p>
            <a:endParaRPr lang="en-US" dirty="0" smtClean="0"/>
          </a:p>
          <a:p>
            <a:endParaRPr lang="en-US" dirty="0" smtClean="0"/>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458200" cy="4648200"/>
          </a:xfrm>
        </p:spPr>
        <p:txBody>
          <a:bodyPr>
            <a:normAutofit/>
          </a:bodyPr>
          <a:lstStyle/>
          <a:p>
            <a:pPr algn="ctr">
              <a:buNone/>
            </a:pPr>
            <a:r>
              <a:rPr lang="en-US" sz="4400" b="1" dirty="0" smtClean="0">
                <a:latin typeface="Berlin Sans FB Demi" pitchFamily="34" charset="0"/>
              </a:rPr>
              <a:t> 	AN </a:t>
            </a:r>
            <a:r>
              <a:rPr lang="en-US" sz="4400" b="1" dirty="0">
                <a:latin typeface="Berlin Sans FB Demi" pitchFamily="34" charset="0"/>
              </a:rPr>
              <a:t>ACT CREATING THE </a:t>
            </a:r>
            <a:r>
              <a:rPr lang="en-US" sz="4400" b="1" dirty="0" smtClean="0">
                <a:latin typeface="Berlin Sans FB Demi" pitchFamily="34" charset="0"/>
              </a:rPr>
              <a:t>TECHNICAL EDUCATION AND </a:t>
            </a:r>
            <a:r>
              <a:rPr lang="en-US" sz="4400" b="1" dirty="0">
                <a:latin typeface="Berlin Sans FB Demi" pitchFamily="34" charset="0"/>
              </a:rPr>
              <a:t>SKILLS </a:t>
            </a:r>
            <a:r>
              <a:rPr lang="en-US" sz="4400" b="1" dirty="0" smtClean="0">
                <a:latin typeface="Berlin Sans FB Demi" pitchFamily="34" charset="0"/>
              </a:rPr>
              <a:t>DEVELOPMENT AUTHORITY</a:t>
            </a:r>
            <a:r>
              <a:rPr lang="en-US" sz="4400" b="1" dirty="0">
                <a:latin typeface="Berlin Sans FB Demi" pitchFamily="34" charset="0"/>
              </a:rPr>
              <a:t>, PROVIDING FOR ITS </a:t>
            </a:r>
            <a:r>
              <a:rPr lang="en-US" sz="4400" b="1" dirty="0" smtClean="0">
                <a:latin typeface="Berlin Sans FB Demi" pitchFamily="34" charset="0"/>
              </a:rPr>
              <a:t>POWERS, STRUCTURE </a:t>
            </a:r>
            <a:r>
              <a:rPr lang="en-US" sz="4400" b="1" dirty="0">
                <a:latin typeface="Berlin Sans FB Demi" pitchFamily="34" charset="0"/>
              </a:rPr>
              <a:t>AND FOR OTHER PURPOSES</a:t>
            </a:r>
            <a:endParaRPr lang="en-US" sz="4400" dirty="0">
              <a:latin typeface="Berlin Sans FB Demi" pitchFamily="34" charset="0"/>
            </a:endParaRPr>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a:buNone/>
            </a:pPr>
            <a:r>
              <a:rPr lang="en-US" dirty="0" smtClean="0"/>
              <a:t>c) equal participation of representatives of industry groups, trade associations, employers, workers and government shall be made the rule in order to ensure that urgent needs and recommendations are readily addressed; and</a:t>
            </a:r>
          </a:p>
          <a:p>
            <a:pPr>
              <a:buNone/>
            </a:pPr>
            <a:r>
              <a:rPr lang="en-US" dirty="0" smtClean="0"/>
              <a:t>d) improved linkages between industry, labor and government shall be given priority in the formulation of any national-level plan.</a:t>
            </a:r>
            <a:endParaRPr lang="en-US" dirty="0"/>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r>
              <a:rPr lang="en-US" dirty="0" smtClean="0"/>
              <a:t>The Board, shall have the following powers:</a:t>
            </a:r>
          </a:p>
          <a:p>
            <a:pPr>
              <a:buNone/>
            </a:pPr>
            <a:r>
              <a:rPr lang="en-US" dirty="0" smtClean="0"/>
              <a:t>1) promulgate, after due consultation with industry groups, trade associations, employers, workers, policies, plans, programs and guidelines as may be necessary for the effective implementation of this Act;</a:t>
            </a:r>
          </a:p>
          <a:p>
            <a:pPr>
              <a:buNone/>
            </a:pPr>
            <a:r>
              <a:rPr lang="en-US" dirty="0" smtClean="0"/>
              <a:t>2) organize and constitute various standing committees, subsidiary groups, or technical working groups for efficient integration, coordination and monitoring technical education and skills development programs at the national, regional, and local levels;</a:t>
            </a:r>
          </a:p>
          <a:p>
            <a:pPr>
              <a:buNone/>
            </a:pPr>
            <a:r>
              <a:rPr lang="en-US" dirty="0" smtClean="0"/>
              <a:t>3) enter into, make, execute, perform and carry-out domestic and foreign contracts subject to existing laws, rules and regulations;</a:t>
            </a:r>
            <a:endParaRPr lang="en-US" dirty="0"/>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458200" cy="6019800"/>
          </a:xfrm>
        </p:spPr>
        <p:txBody>
          <a:bodyPr>
            <a:normAutofit/>
          </a:bodyPr>
          <a:lstStyle/>
          <a:p>
            <a:pPr>
              <a:buNone/>
            </a:pPr>
            <a:r>
              <a:rPr lang="en-US" dirty="0" smtClean="0"/>
              <a:t>4) restructure the entire sub-sector consisting of all institutions and programs following a user-led strategy;</a:t>
            </a:r>
          </a:p>
          <a:p>
            <a:pPr>
              <a:buNone/>
            </a:pPr>
            <a:r>
              <a:rPr lang="en-US" dirty="0" smtClean="0"/>
              <a:t>5) approve trade skills standards and trade tests as established and conducted by private industries;</a:t>
            </a:r>
          </a:p>
          <a:p>
            <a:pPr>
              <a:buNone/>
            </a:pPr>
            <a:r>
              <a:rPr lang="en-US" dirty="0" smtClean="0"/>
              <a:t>6) establish and administer a system of accreditation of both public and private institutions;</a:t>
            </a:r>
          </a:p>
          <a:p>
            <a:pPr>
              <a:buNone/>
            </a:pPr>
            <a:r>
              <a:rPr lang="en-US" dirty="0" smtClean="0"/>
              <a:t>7) establish, develop and support institutions’ </a:t>
            </a:r>
            <a:r>
              <a:rPr lang="en-US" dirty="0" err="1" smtClean="0"/>
              <a:t>trainors</a:t>
            </a:r>
            <a:r>
              <a:rPr lang="en-US" dirty="0" smtClean="0"/>
              <a:t>’ training and/or programs;</a:t>
            </a:r>
            <a:endParaRPr lang="en-US" dirty="0"/>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5943600"/>
          </a:xfrm>
        </p:spPr>
        <p:txBody>
          <a:bodyPr>
            <a:normAutofit/>
          </a:bodyPr>
          <a:lstStyle/>
          <a:p>
            <a:pPr>
              <a:buNone/>
            </a:pPr>
            <a:r>
              <a:rPr lang="en-US" dirty="0" smtClean="0"/>
              <a:t>8) lend support and encourage increasing utilization of the dual training system as provided for by Republic Act No. 7686; </a:t>
            </a:r>
          </a:p>
          <a:p>
            <a:pPr>
              <a:buNone/>
            </a:pPr>
            <a:r>
              <a:rPr lang="en-US" dirty="0" smtClean="0"/>
              <a:t>9) exact reasonable fees and charges for such tests and trainings conducted and retain such earnings for its own use,</a:t>
            </a:r>
          </a:p>
          <a:p>
            <a:pPr>
              <a:buNone/>
            </a:pPr>
            <a:r>
              <a:rPr lang="en-US" dirty="0" smtClean="0"/>
              <a:t>10) allocate resources, based on the Secretariat’s recommendations, for the programs and projects it shall undertake pursuant to approved National Technical Education and Skills Development Plan;</a:t>
            </a:r>
            <a:endParaRPr lang="en-US" dirty="0"/>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96000"/>
          </a:xfrm>
        </p:spPr>
        <p:txBody>
          <a:bodyPr>
            <a:normAutofit/>
          </a:bodyPr>
          <a:lstStyle/>
          <a:p>
            <a:pPr>
              <a:buNone/>
            </a:pPr>
            <a:r>
              <a:rPr lang="en-US" dirty="0" smtClean="0"/>
              <a:t>11) determine and approve systematic funding schemes such as the Levy and Grant scheme for technical education and skills development purposes;</a:t>
            </a:r>
          </a:p>
          <a:p>
            <a:pPr>
              <a:buNone/>
            </a:pPr>
            <a:r>
              <a:rPr lang="en-US" dirty="0" smtClean="0"/>
              <a:t>12) create, when deemed necessary, an Advisory Committee which shall provide expert and technical advice to the Board to be chosen from the academe and the private sector: Provided, That in case the Advisory Committee is created, the Board is hereby authorized to set aside a portion of its appropriation for its operation; and</a:t>
            </a:r>
            <a:endParaRPr lang="en-US" dirty="0"/>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96000"/>
          </a:xfrm>
        </p:spPr>
        <p:txBody>
          <a:bodyPr>
            <a:normAutofit lnSpcReduction="10000"/>
          </a:bodyPr>
          <a:lstStyle/>
          <a:p>
            <a:pPr>
              <a:buNone/>
            </a:pPr>
            <a:r>
              <a:rPr lang="en-US" dirty="0" smtClean="0"/>
              <a:t>13) perform such other duties and functions necessary to carry out  the provisions of this Act consistent with the purposes of the creation of TESDA. </a:t>
            </a:r>
          </a:p>
          <a:p>
            <a:pPr>
              <a:buNone/>
            </a:pPr>
            <a:r>
              <a:rPr lang="en-US" b="1" u="sng" dirty="0" smtClean="0"/>
              <a:t>SECTION 9. Power to Review and Recommend Action</a:t>
            </a:r>
            <a:r>
              <a:rPr lang="en-US" dirty="0" smtClean="0"/>
              <a:t>. </a:t>
            </a:r>
          </a:p>
          <a:p>
            <a:pPr lvl="1"/>
            <a:r>
              <a:rPr lang="en-US" dirty="0" smtClean="0"/>
              <a:t>The Authority shall review and recommend action to concerned authorities on proposed technical assistance programs and grants-</a:t>
            </a:r>
            <a:r>
              <a:rPr lang="en-US" dirty="0" err="1" smtClean="0"/>
              <a:t>inaid</a:t>
            </a:r>
            <a:r>
              <a:rPr lang="en-US" dirty="0" smtClean="0"/>
              <a:t> for technical education or skills development, or both, including those which may be entered into between the Government of the Philippines and other nations, including international and foreign organizations, both here and abroad. </a:t>
            </a:r>
            <a:endParaRPr lang="en-US" dirty="0"/>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en-US" dirty="0" smtClean="0"/>
              <a:t>SECTION 10. The TESDA Secretariat. </a:t>
            </a:r>
          </a:p>
          <a:p>
            <a:pPr lvl="1"/>
            <a:r>
              <a:rPr lang="en-US" dirty="0" smtClean="0"/>
              <a:t>functions and responsibilities:</a:t>
            </a:r>
          </a:p>
          <a:p>
            <a:pPr>
              <a:buNone/>
            </a:pPr>
            <a:r>
              <a:rPr lang="en-US" dirty="0" smtClean="0"/>
              <a:t>a) to establish and maintain a planning process and formulate a national technical education and skills development plan in which the member-agencies and other concerned entities of the Authority at various levels participate;</a:t>
            </a:r>
          </a:p>
          <a:p>
            <a:pPr>
              <a:buNone/>
            </a:pPr>
            <a:endParaRPr lang="en-US" dirty="0" smtClean="0"/>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t>b) to provide analytical inputs to policy decision-making of the Authority on allocation of resources and institutional roles and responsibilities as shall be embodied in annual agencies technical education and skills development plans, in accordance with the manpower plan for middle-level skilled workers as approved by the Authority;</a:t>
            </a:r>
          </a:p>
          <a:p>
            <a:pPr>
              <a:buNone/>
            </a:pPr>
            <a:endParaRPr lang="en-US" dirty="0"/>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10000"/>
          </a:bodyPr>
          <a:lstStyle/>
          <a:p>
            <a:pPr>
              <a:buNone/>
            </a:pPr>
            <a:r>
              <a:rPr lang="en-US" dirty="0" smtClean="0"/>
              <a:t>c) to recommend measures, and implement the same upon approval by the Authority, for the effective and efficient implementation of the national technical education and skills development plan;</a:t>
            </a:r>
          </a:p>
          <a:p>
            <a:pPr>
              <a:buNone/>
            </a:pPr>
            <a:r>
              <a:rPr lang="en-US" dirty="0" smtClean="0"/>
              <a:t>d) to propose to the Authority the specific allocation of resources for the programs and projects it shall undertake pursuant to approved national technical education and skills development plan; </a:t>
            </a:r>
          </a:p>
          <a:p>
            <a:pPr>
              <a:buNone/>
            </a:pPr>
            <a:r>
              <a:rPr lang="en-US" dirty="0" smtClean="0"/>
              <a:t>e) to submit to the Authority periodic reports on the progress and accomplishment of work programs of implementation of plans and policies for technical educational and skills development;</a:t>
            </a:r>
            <a:endParaRPr lang="en-US" dirty="0"/>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943600"/>
          </a:xfrm>
        </p:spPr>
        <p:txBody>
          <a:bodyPr>
            <a:normAutofit fontScale="92500"/>
          </a:bodyPr>
          <a:lstStyle/>
          <a:p>
            <a:pPr>
              <a:buNone/>
            </a:pPr>
            <a:r>
              <a:rPr lang="en-US" dirty="0" smtClean="0"/>
              <a:t>f) to prepare for approval by the Authority an annual report to the President on technical education and skills development;</a:t>
            </a:r>
          </a:p>
          <a:p>
            <a:pPr>
              <a:buNone/>
            </a:pPr>
            <a:r>
              <a:rPr lang="en-US" dirty="0" smtClean="0"/>
              <a:t>g) to implement and administer the apprenticeship program as provided for in Section 18 of this Act;</a:t>
            </a:r>
          </a:p>
          <a:p>
            <a:pPr>
              <a:buNone/>
            </a:pPr>
            <a:r>
              <a:rPr lang="en-US" dirty="0" smtClean="0"/>
              <a:t>h) to prepare and implement upon approval by the Authority a program for the training of trainers, supervisors, planners and managers as provided for in Section 23 of this Act;</a:t>
            </a:r>
          </a:p>
          <a:p>
            <a:pPr>
              <a:buNone/>
            </a:pPr>
            <a:r>
              <a:rPr lang="en-US" dirty="0" err="1" smtClean="0"/>
              <a:t>i</a:t>
            </a:r>
            <a:r>
              <a:rPr lang="en-US" dirty="0" smtClean="0"/>
              <a:t>) to enter into agreement to implement approved plans and programs and perform activities as shall implement the declared policy of this Act; and</a:t>
            </a:r>
            <a:endParaRPr lang="en-US"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a:bodyPr>
          <a:lstStyle/>
          <a:p>
            <a:r>
              <a:rPr lang="en-US" b="1" u="sng" dirty="0" smtClean="0"/>
              <a:t>SECTION 1. Title. </a:t>
            </a:r>
          </a:p>
          <a:p>
            <a:pPr lvl="1"/>
            <a:r>
              <a:rPr lang="en-US" b="1" dirty="0" smtClean="0"/>
              <a:t>“Technical Educational and Skills Development Act of 1994” or the “TESDA Act of 1994.” </a:t>
            </a:r>
          </a:p>
          <a:p>
            <a:r>
              <a:rPr lang="en-US" b="1" u="sng" dirty="0"/>
              <a:t>SECTION 2. Declaration of </a:t>
            </a:r>
            <a:r>
              <a:rPr lang="en-US" b="1" u="sng" dirty="0" smtClean="0"/>
              <a:t>Policy</a:t>
            </a:r>
          </a:p>
          <a:p>
            <a:pPr lvl="1"/>
            <a:r>
              <a:rPr lang="en-US" dirty="0"/>
              <a:t>to provide relevant, accessible, high quality </a:t>
            </a:r>
            <a:r>
              <a:rPr lang="en-US" dirty="0" smtClean="0"/>
              <a:t>and efficient </a:t>
            </a:r>
            <a:r>
              <a:rPr lang="en-US" dirty="0"/>
              <a:t>technical education and skills development</a:t>
            </a:r>
          </a:p>
          <a:p>
            <a:pPr lvl="1"/>
            <a:r>
              <a:rPr lang="en-US" dirty="0" smtClean="0"/>
              <a:t>To develop </a:t>
            </a:r>
            <a:r>
              <a:rPr lang="en-US" dirty="0"/>
              <a:t>of high quality Filipino middle-level </a:t>
            </a:r>
            <a:r>
              <a:rPr lang="en-US" dirty="0" smtClean="0"/>
              <a:t>manpower </a:t>
            </a:r>
            <a:r>
              <a:rPr lang="en-US" dirty="0"/>
              <a:t>in accordance with Philippine development </a:t>
            </a:r>
            <a:r>
              <a:rPr lang="en-US" dirty="0" smtClean="0"/>
              <a:t>goals and </a:t>
            </a:r>
            <a:r>
              <a:rPr lang="en-US" dirty="0"/>
              <a:t>priorities. </a:t>
            </a:r>
            <a:endParaRPr lang="en-US" dirty="0" smtClean="0"/>
          </a:p>
          <a:p>
            <a:pPr lvl="1"/>
            <a:r>
              <a:rPr lang="en-US" dirty="0"/>
              <a:t>encourage active participation of various </a:t>
            </a:r>
            <a:r>
              <a:rPr lang="en-US" dirty="0" smtClean="0"/>
              <a:t>concerned sectors</a:t>
            </a:r>
            <a:endParaRPr lang="en-US" dirty="0"/>
          </a:p>
          <a:p>
            <a:endParaRPr lang="en-US" dirty="0" smtClean="0"/>
          </a:p>
          <a:p>
            <a:endParaRPr lang="en-US" dirty="0" smtClean="0"/>
          </a:p>
          <a:p>
            <a:endParaRPr lang="en-US" dirty="0"/>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248400"/>
          </a:xfrm>
        </p:spPr>
        <p:txBody>
          <a:bodyPr>
            <a:normAutofit fontScale="92500" lnSpcReduction="10000"/>
          </a:bodyPr>
          <a:lstStyle/>
          <a:p>
            <a:pPr>
              <a:buNone/>
            </a:pPr>
            <a:r>
              <a:rPr lang="en-US" dirty="0" smtClean="0"/>
              <a:t>j) to perform such other functions and duties as may be assigned by the Board.</a:t>
            </a:r>
          </a:p>
          <a:p>
            <a:pPr>
              <a:buNone/>
            </a:pPr>
            <a:r>
              <a:rPr lang="en-US" b="1" u="sng" dirty="0" smtClean="0"/>
              <a:t>SECTION 11. Director-General</a:t>
            </a:r>
            <a:r>
              <a:rPr lang="en-US" dirty="0" smtClean="0"/>
              <a:t>. — </a:t>
            </a:r>
          </a:p>
          <a:p>
            <a:pPr>
              <a:buNone/>
            </a:pPr>
            <a:r>
              <a:rPr lang="en-US" dirty="0" smtClean="0"/>
              <a:t>		The TESDA Secretariat shall be headed by a Director-General, who shall likewise be a member of the TESDA Board. The Director-General shall be appointed by the President of the Philippines and shall enjoy the benefits, privileges and emoluments equivalent to the rank of Undersecretary. </a:t>
            </a:r>
          </a:p>
          <a:p>
            <a:pPr>
              <a:buNone/>
            </a:pPr>
            <a:r>
              <a:rPr lang="en-US" dirty="0" smtClean="0"/>
              <a:t>		As Chief Executive Officer of the TESDA Secretariat, the Director- General shall exercise general supervision and control over its technical and administrative personnel.</a:t>
            </a:r>
            <a:endParaRPr lang="en-US" dirty="0"/>
          </a:p>
        </p:txBody>
      </p:sp>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19800"/>
          </a:xfrm>
        </p:spPr>
        <p:txBody>
          <a:bodyPr/>
          <a:lstStyle/>
          <a:p>
            <a:pPr>
              <a:buNone/>
            </a:pPr>
            <a:r>
              <a:rPr lang="en-US" b="1" u="sng" dirty="0" smtClean="0"/>
              <a:t>SECTION 12. Deputy Director-General.  </a:t>
            </a:r>
          </a:p>
          <a:p>
            <a:pPr lvl="1"/>
            <a:r>
              <a:rPr lang="en-US" dirty="0" smtClean="0"/>
              <a:t>The Director-General shall be assisted by two (2) Deputy Directors-General to be appointed by the President of the Philippines on recommendation of the TESDA Board. One to be responsible for Vocational and Technical Education and Training and one to be responsible for Policies and Planning.</a:t>
            </a:r>
          </a:p>
          <a:p>
            <a:pPr lvl="1"/>
            <a:r>
              <a:rPr lang="en-US" dirty="0" smtClean="0"/>
              <a:t>The Deputy Directors-General shall enjoy the benefits, privileges and emoluments equivalent to the rank of Assistant Secretary.</a:t>
            </a:r>
            <a:endParaRPr lang="en-US" dirty="0"/>
          </a:p>
        </p:txBody>
      </p: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19800"/>
          </a:xfrm>
        </p:spPr>
        <p:txBody>
          <a:bodyPr>
            <a:normAutofit fontScale="92500"/>
          </a:bodyPr>
          <a:lstStyle/>
          <a:p>
            <a:pPr>
              <a:buNone/>
            </a:pPr>
            <a:r>
              <a:rPr lang="en-US" b="1" u="sng" dirty="0" smtClean="0"/>
              <a:t>SECTION 13. Chief of Services for Administration</a:t>
            </a:r>
            <a:r>
              <a:rPr lang="en-US" dirty="0" smtClean="0"/>
              <a:t>. </a:t>
            </a:r>
          </a:p>
          <a:p>
            <a:pPr lvl="1"/>
            <a:r>
              <a:rPr lang="en-US" dirty="0" smtClean="0"/>
              <a:t> The Director-General shall also be assisted by a Chief of Services for Administration who shall be a Career Civil Service Official to be appointed by the TESDA Board.</a:t>
            </a:r>
          </a:p>
          <a:p>
            <a:pPr>
              <a:buNone/>
            </a:pPr>
            <a:r>
              <a:rPr lang="en-US" b="1" u="sng" dirty="0" smtClean="0"/>
              <a:t>SECTION 14. Structural Organization and Personnel</a:t>
            </a:r>
            <a:r>
              <a:rPr lang="en-US" dirty="0" smtClean="0"/>
              <a:t>.</a:t>
            </a:r>
          </a:p>
          <a:p>
            <a:pPr lvl="1"/>
            <a:r>
              <a:rPr lang="en-US" dirty="0" smtClean="0"/>
              <a:t> The TESDA Secretariat, in addition to the offices of the Director-General, Deputy Director-General and Chief of Services for Administration shall be composed of the following offices to be headed by an Executive Director to be appointed by the Director-General and shall have the rank and emoluments of Director IV.</a:t>
            </a:r>
            <a:endParaRPr lang="en-US" dirty="0"/>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19800"/>
          </a:xfrm>
        </p:spPr>
        <p:txBody>
          <a:bodyPr>
            <a:normAutofit lnSpcReduction="10000"/>
          </a:bodyPr>
          <a:lstStyle/>
          <a:p>
            <a:pPr marL="514350" indent="-514350">
              <a:buAutoNum type="alphaLcParenR"/>
            </a:pPr>
            <a:r>
              <a:rPr lang="en-US" dirty="0" smtClean="0"/>
              <a:t>Planning Office (PO) — The Planning Office shall be under the Office of the Deputy Director-General and shall have the following functions:</a:t>
            </a:r>
          </a:p>
          <a:p>
            <a:pPr marL="914400" lvl="1" indent="-514350">
              <a:buAutoNum type="arabicParenR"/>
            </a:pPr>
            <a:r>
              <a:rPr lang="en-US" dirty="0" smtClean="0"/>
              <a:t>to design and establish planning processes and methodologies which will particularly enhance the efficiency of resource allocation decisions within the technical education and skills development sector;</a:t>
            </a:r>
          </a:p>
          <a:p>
            <a:pPr marL="914400" lvl="1" indent="-514350">
              <a:buNone/>
            </a:pPr>
            <a:r>
              <a:rPr lang="en-US" dirty="0" smtClean="0"/>
              <a:t>2)  to lead in the preparation and periodic updating of a national plan for technical education and skills development which shall become the basis for resource allocation decisions within the sector;</a:t>
            </a:r>
            <a:endParaRPr lang="en-US" dirty="0"/>
          </a:p>
        </p:txBody>
      </p:sp>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19800"/>
          </a:xfrm>
        </p:spPr>
        <p:txBody>
          <a:bodyPr>
            <a:normAutofit/>
          </a:bodyPr>
          <a:lstStyle/>
          <a:p>
            <a:pPr>
              <a:buNone/>
            </a:pPr>
            <a:r>
              <a:rPr lang="en-US" dirty="0" smtClean="0"/>
              <a:t>3) to conduct researches, studies and develop information systems for effective and efficient planning and policy-making within the  sector;</a:t>
            </a:r>
          </a:p>
          <a:p>
            <a:pPr>
              <a:buNone/>
            </a:pPr>
            <a:r>
              <a:rPr lang="en-US" dirty="0" smtClean="0"/>
              <a:t>4) to develop and implement programs and projects aimed at building up planning capabilities of various institutions within the sector; and</a:t>
            </a:r>
          </a:p>
          <a:p>
            <a:pPr>
              <a:buNone/>
            </a:pPr>
            <a:r>
              <a:rPr lang="en-US" dirty="0" smtClean="0"/>
              <a:t>5) to perform such other powers and functions as may be authorized by the Authority.</a:t>
            </a:r>
            <a:endParaRPr lang="en-US" dirty="0"/>
          </a:p>
        </p:txBody>
      </p:sp>
    </p:spTree>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a:buNone/>
            </a:pPr>
            <a:r>
              <a:rPr lang="en-US" dirty="0" smtClean="0"/>
              <a:t>b) Skills Standards and Certification Office (SSCO). </a:t>
            </a:r>
          </a:p>
          <a:p>
            <a:pPr lvl="1"/>
            <a:r>
              <a:rPr lang="en-US" dirty="0" smtClean="0"/>
              <a:t> The Skills Standards and Certification Office shall be under the office of the Deputy Director-General and shall have the following functions</a:t>
            </a:r>
          </a:p>
          <a:p>
            <a:pPr lvl="1"/>
            <a:endParaRPr lang="en-US" dirty="0" smtClean="0"/>
          </a:p>
          <a:p>
            <a:pPr>
              <a:buNone/>
            </a:pPr>
            <a:r>
              <a:rPr lang="en-US" dirty="0" smtClean="0"/>
              <a:t>1) to develop and establish a national system of skills standardization, testing and certification in the country;</a:t>
            </a:r>
            <a:endParaRPr lang="en-US" dirty="0"/>
          </a:p>
        </p:txBody>
      </p:sp>
    </p:spTree>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a:buNone/>
            </a:pPr>
            <a:r>
              <a:rPr lang="en-US" dirty="0" smtClean="0"/>
              <a:t>2) to design, innovate and adopt processes and methodologies whereby industry groups and workers’ guilds take note on progressively the responsibility of setting skills standards for identified occupational areas, and the local government units actively participate in promoting skills standards, testing and certification;</a:t>
            </a:r>
          </a:p>
          <a:p>
            <a:pPr>
              <a:buNone/>
            </a:pPr>
            <a:r>
              <a:rPr lang="en-US" dirty="0" smtClean="0"/>
              <a:t>3) to establish and implement a system of accrediting private enterprises, workers’ associations and guilds and public institutions to serve as skills testing venues; </a:t>
            </a:r>
            <a:endParaRPr lang="en-US" dirty="0"/>
          </a:p>
        </p:txBody>
      </p:sp>
    </p:spTree>
  </p:cSld>
  <p:clrMapOvr>
    <a:masterClrMapping/>
  </p:clrMapOvr>
  <p:transition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a:buNone/>
            </a:pPr>
            <a:r>
              <a:rPr lang="en-US" dirty="0" smtClean="0"/>
              <a:t>4) to conduct research and development on various occupational areas in order to recommend policies, rules and regulations for effective and efficient skills and standardization, testing and certification system in the country; and</a:t>
            </a:r>
          </a:p>
          <a:p>
            <a:pPr>
              <a:buNone/>
            </a:pPr>
            <a:r>
              <a:rPr lang="en-US" dirty="0" smtClean="0"/>
              <a:t>5) to perform such other duties and functions as may be authorized.</a:t>
            </a:r>
            <a:endParaRPr lang="en-US" dirty="0"/>
          </a:p>
        </p:txBody>
      </p:sp>
    </p:spTree>
  </p:cSld>
  <p:clrMapOvr>
    <a:masterClrMapping/>
  </p:clrMapOvr>
  <p:transition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buNone/>
            </a:pPr>
            <a:r>
              <a:rPr lang="en-US" dirty="0" smtClean="0"/>
              <a:t>c) National Institute for Technical Vocational and Education Training (NITVET). — The National Institute for Technical Vocational and Education Training to be under the office of the Deputy Director-General and shall have the following functions:</a:t>
            </a:r>
          </a:p>
          <a:p>
            <a:pPr>
              <a:buNone/>
            </a:pPr>
            <a:r>
              <a:rPr lang="en-US" dirty="0" smtClean="0"/>
              <a:t>1) to serve as the research and development arm of the government in the field of technical-vocational education and training;</a:t>
            </a:r>
            <a:endParaRPr lang="en-US" dirty="0"/>
          </a:p>
        </p:txBody>
      </p:sp>
    </p:spTree>
  </p:cSld>
  <p:clrMapOvr>
    <a:masterClrMapping/>
  </p:clrMapOvr>
  <p:transition advClick="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a:buNone/>
            </a:pPr>
            <a:r>
              <a:rPr lang="en-US" dirty="0" smtClean="0"/>
              <a:t>2) to develop curricula and program standards for various technical-vocational education and training areas;</a:t>
            </a:r>
          </a:p>
          <a:p>
            <a:pPr>
              <a:buNone/>
            </a:pPr>
            <a:r>
              <a:rPr lang="en-US" dirty="0" smtClean="0"/>
              <a:t>3) to develop and implement an integrated program for continuing development of </a:t>
            </a:r>
            <a:r>
              <a:rPr lang="en-US" dirty="0" err="1" smtClean="0"/>
              <a:t>trainors</a:t>
            </a:r>
            <a:r>
              <a:rPr lang="en-US" dirty="0" smtClean="0"/>
              <a:t>, teachers and instructors within the technical education and skills development sector;</a:t>
            </a:r>
            <a:endParaRPr lang="en-US"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a:bodyPr>
          <a:lstStyle/>
          <a:p>
            <a:r>
              <a:rPr lang="en-US" b="1" u="sng" dirty="0"/>
              <a:t>SECTION 3. Statement of Goals and </a:t>
            </a:r>
            <a:r>
              <a:rPr lang="en-US" b="1" u="sng" dirty="0" smtClean="0"/>
              <a:t>Objectives</a:t>
            </a:r>
          </a:p>
          <a:p>
            <a:pPr>
              <a:buNone/>
            </a:pPr>
            <a:r>
              <a:rPr lang="en-US" dirty="0" smtClean="0"/>
              <a:t>a) Promote </a:t>
            </a:r>
            <a:r>
              <a:rPr lang="en-US" dirty="0"/>
              <a:t>and strengthen the quality of technical </a:t>
            </a:r>
            <a:r>
              <a:rPr lang="en-US" dirty="0" smtClean="0"/>
              <a:t>education and </a:t>
            </a:r>
            <a:r>
              <a:rPr lang="en-US" dirty="0"/>
              <a:t>skills development programs to attain </a:t>
            </a:r>
            <a:r>
              <a:rPr lang="en-US" dirty="0" smtClean="0"/>
              <a:t>international competitiveness</a:t>
            </a:r>
            <a:r>
              <a:rPr lang="en-US" dirty="0"/>
              <a:t>.</a:t>
            </a:r>
          </a:p>
          <a:p>
            <a:pPr>
              <a:buNone/>
            </a:pPr>
            <a:r>
              <a:rPr lang="en-US" dirty="0" smtClean="0"/>
              <a:t>b</a:t>
            </a:r>
            <a:r>
              <a:rPr lang="en-US" dirty="0"/>
              <a:t>) Focus technical education and skills development </a:t>
            </a:r>
            <a:r>
              <a:rPr lang="en-US" dirty="0" smtClean="0"/>
              <a:t>on meeting </a:t>
            </a:r>
            <a:r>
              <a:rPr lang="en-US" dirty="0"/>
              <a:t>the changing demands for quality </a:t>
            </a:r>
            <a:r>
              <a:rPr lang="en-US" dirty="0" smtClean="0"/>
              <a:t>middle-level manpower;</a:t>
            </a:r>
          </a:p>
          <a:p>
            <a:pPr>
              <a:buNone/>
            </a:pPr>
            <a:r>
              <a:rPr lang="en-US" dirty="0" smtClean="0"/>
              <a:t>c</a:t>
            </a:r>
            <a:r>
              <a:rPr lang="en-US" dirty="0"/>
              <a:t>) Encourage critical and creative thinking by </a:t>
            </a:r>
            <a:r>
              <a:rPr lang="en-US" dirty="0" smtClean="0"/>
              <a:t>disseminating the </a:t>
            </a:r>
            <a:r>
              <a:rPr lang="en-US" dirty="0"/>
              <a:t>scientific and technical knowledge base of </a:t>
            </a:r>
            <a:r>
              <a:rPr lang="en-US" dirty="0" smtClean="0"/>
              <a:t>middle-level manpower </a:t>
            </a:r>
            <a:r>
              <a:rPr lang="en-US" dirty="0"/>
              <a:t>development programs;</a:t>
            </a:r>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r>
              <a:rPr lang="en-US" dirty="0" smtClean="0"/>
              <a:t>4) to develop programs and projects which will build up institutional capabilities within the sector; and</a:t>
            </a:r>
          </a:p>
          <a:p>
            <a:pPr>
              <a:buNone/>
            </a:pPr>
            <a:r>
              <a:rPr lang="en-US" dirty="0" smtClean="0"/>
              <a:t>5) to perform such other powers and functions as may be authorized.</a:t>
            </a:r>
            <a:endParaRPr lang="en-US" dirty="0"/>
          </a:p>
        </p:txBody>
      </p:sp>
    </p:spTree>
  </p:cSld>
  <p:clrMapOvr>
    <a:masterClrMapping/>
  </p:clrMapOvr>
  <p:transition advClick="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buNone/>
            </a:pPr>
            <a:r>
              <a:rPr lang="en-US" dirty="0" smtClean="0"/>
              <a:t>d) Office of Formal Technical Vocational Education and Training (OFFVET). The Office of Formal Technical Vocational Education and Training to be under the office of the Deputy Director-General and shall have the following functions:</a:t>
            </a:r>
          </a:p>
          <a:p>
            <a:pPr>
              <a:buNone/>
            </a:pPr>
            <a:r>
              <a:rPr lang="en-US" dirty="0" smtClean="0"/>
              <a:t>1) to provide policies, measures and guidelines for effective and efficient administration of formal technical-vocational education and training programs implementing by various institutions in the country;</a:t>
            </a:r>
            <a:endParaRPr lang="en-US" dirty="0"/>
          </a:p>
        </p:txBody>
      </p:sp>
    </p:spTree>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a:bodyPr>
          <a:lstStyle/>
          <a:p>
            <a:pPr>
              <a:buNone/>
            </a:pPr>
            <a:r>
              <a:rPr lang="en-US" dirty="0" smtClean="0"/>
              <a:t>2) to establish and maintain a system for accrediting, coordinating integrating, monitoring and evaluating the different formal technical vocational education and training program </a:t>
            </a:r>
            <a:r>
              <a:rPr lang="en-US" dirty="0" err="1" smtClean="0"/>
              <a:t>vis</a:t>
            </a:r>
            <a:r>
              <a:rPr lang="en-US" dirty="0" smtClean="0"/>
              <a:t>-a-</a:t>
            </a:r>
            <a:r>
              <a:rPr lang="en-US" dirty="0" err="1" smtClean="0"/>
              <a:t>vis</a:t>
            </a:r>
            <a:r>
              <a:rPr lang="en-US" dirty="0" smtClean="0"/>
              <a:t> the approved national technical education and skills development plan; </a:t>
            </a:r>
          </a:p>
          <a:p>
            <a:pPr>
              <a:buNone/>
            </a:pPr>
            <a:r>
              <a:rPr lang="en-US" dirty="0" smtClean="0"/>
              <a:t>3) to establish and maintain a network of institutions engaged in institutionalized technical-vocational education and training, particularly with local government units; and</a:t>
            </a:r>
          </a:p>
          <a:p>
            <a:pPr>
              <a:buNone/>
            </a:pPr>
            <a:r>
              <a:rPr lang="en-US" dirty="0" smtClean="0"/>
              <a:t>4) to perform such other duties and functions as may be authorized.</a:t>
            </a:r>
            <a:endParaRPr lang="en-US" dirty="0"/>
          </a:p>
        </p:txBody>
      </p:sp>
    </p:spTree>
  </p:cSld>
  <p:clrMapOvr>
    <a:masterClrMapping/>
  </p:clrMapOvr>
  <p:transition advClick="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buNone/>
            </a:pPr>
            <a:r>
              <a:rPr lang="en-US" dirty="0" smtClean="0"/>
              <a:t>e) Office of the Non-Formal Technical-Vocational Education and Training (ONFTVET). — The Office of the Non-Formal Technical-Vocational Education and Training to be under the Office of the Deputy Director-General and shall have the following functions:</a:t>
            </a:r>
          </a:p>
          <a:p>
            <a:pPr>
              <a:buNone/>
            </a:pPr>
            <a:r>
              <a:rPr lang="en-US" dirty="0" smtClean="0"/>
              <a:t>1) to provide direction, policies and guidelines for effective implementation of non-formal, community-based technical vocational education and training;</a:t>
            </a:r>
            <a:endParaRPr lang="en-US" dirty="0"/>
          </a:p>
        </p:txBody>
      </p:sp>
    </p:spTree>
  </p:cSld>
  <p:clrMapOvr>
    <a:masterClrMapping/>
  </p:clrMapOvr>
  <p:transition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96000"/>
          </a:xfrm>
        </p:spPr>
        <p:txBody>
          <a:bodyPr>
            <a:normAutofit lnSpcReduction="10000"/>
          </a:bodyPr>
          <a:lstStyle/>
          <a:p>
            <a:pPr>
              <a:buNone/>
            </a:pPr>
            <a:r>
              <a:rPr lang="en-US" dirty="0" smtClean="0"/>
              <a:t>2) to accredit, coordinate, monitor and evaluate various non-formal technical-vocational education and training programs implemented by various institutions  particularly, by local government units;</a:t>
            </a:r>
          </a:p>
          <a:p>
            <a:pPr>
              <a:buNone/>
            </a:pPr>
            <a:r>
              <a:rPr lang="en-US" dirty="0" smtClean="0"/>
              <a:t>3) to establish and maintain a network of institutions including local government units, non-government organizations implementing non-formal, community-based technical-vocational education and training;</a:t>
            </a:r>
          </a:p>
          <a:p>
            <a:pPr>
              <a:buNone/>
            </a:pPr>
            <a:r>
              <a:rPr lang="en-US" dirty="0" smtClean="0"/>
              <a:t>4) to perform such other powers and functions as may be authorized.</a:t>
            </a:r>
            <a:endParaRPr lang="en-US" dirty="0"/>
          </a:p>
        </p:txBody>
      </p:sp>
    </p:spTree>
  </p:cSld>
  <p:clrMapOvr>
    <a:masterClrMapping/>
  </p:clrMapOvr>
  <p:transition advClick="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96000"/>
          </a:xfrm>
        </p:spPr>
        <p:txBody>
          <a:bodyPr>
            <a:normAutofit/>
          </a:bodyPr>
          <a:lstStyle/>
          <a:p>
            <a:pPr>
              <a:buNone/>
            </a:pPr>
            <a:r>
              <a:rPr lang="en-US" dirty="0" smtClean="0"/>
              <a:t>f) Office of Apprenticeship (OA). — The Office of Apprenticeship shall be under the Office of the Deputy Director-General and shall have the following functions:</a:t>
            </a:r>
          </a:p>
          <a:p>
            <a:pPr>
              <a:buNone/>
            </a:pPr>
            <a:r>
              <a:rPr lang="en-US" dirty="0" smtClean="0"/>
              <a:t>1) to provide direction, policies and guidelines on the implementation of the Apprenticeship system;</a:t>
            </a:r>
          </a:p>
          <a:p>
            <a:pPr>
              <a:buNone/>
            </a:pPr>
            <a:r>
              <a:rPr lang="en-US" dirty="0" smtClean="0"/>
              <a:t>2) to accredit, coordinate, monitor and evaluate all apprenticeship schemes and program implemented by various institutions and enterprises;</a:t>
            </a:r>
            <a:endParaRPr lang="en-US" dirty="0"/>
          </a:p>
        </p:txBody>
      </p:sp>
    </p:spTree>
  </p:cSld>
  <p:clrMapOvr>
    <a:masterClrMapping/>
  </p:clrMapOvr>
  <p:transition advClick="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5943600"/>
          </a:xfrm>
        </p:spPr>
        <p:txBody>
          <a:bodyPr/>
          <a:lstStyle/>
          <a:p>
            <a:pPr>
              <a:buNone/>
            </a:pPr>
            <a:r>
              <a:rPr lang="en-US" dirty="0" smtClean="0"/>
              <a:t>3) to establish a network of institutions and enterprises conducting apprenticeship schemes and programs;</a:t>
            </a:r>
          </a:p>
          <a:p>
            <a:pPr>
              <a:buNone/>
            </a:pPr>
            <a:r>
              <a:rPr lang="en-US" dirty="0" smtClean="0"/>
              <a:t>4) to perform such other powers and functions as may be authorized.</a:t>
            </a:r>
          </a:p>
          <a:p>
            <a:pPr>
              <a:buNone/>
            </a:pPr>
            <a:endParaRPr lang="en-US" dirty="0" smtClean="0"/>
          </a:p>
          <a:p>
            <a:pPr>
              <a:buNone/>
            </a:pPr>
            <a:r>
              <a:rPr lang="en-US" dirty="0" smtClean="0"/>
              <a:t>g) Regional TESDA Offices. — The Regional TESDA Offices shall be headed by Regional Directors with the rank and emoluments of Director IV to be appointed by the President.</a:t>
            </a:r>
            <a:endParaRPr lang="en-US" dirty="0"/>
          </a:p>
        </p:txBody>
      </p:sp>
    </p:spTree>
  </p:cSld>
  <p:clrMapOvr>
    <a:masterClrMapping/>
  </p:clrMapOvr>
  <p:transition advClick="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943600"/>
          </a:xfrm>
        </p:spPr>
        <p:txBody>
          <a:bodyPr>
            <a:normAutofit fontScale="92500" lnSpcReduction="10000"/>
          </a:bodyPr>
          <a:lstStyle/>
          <a:p>
            <a:r>
              <a:rPr lang="en-US" dirty="0" smtClean="0"/>
              <a:t>The Regional TESDA Offices shall be under the direct control of the Director-General and shall have the following functions:</a:t>
            </a:r>
          </a:p>
          <a:p>
            <a:pPr>
              <a:buNone/>
            </a:pPr>
            <a:r>
              <a:rPr lang="en-US" dirty="0" smtClean="0"/>
              <a:t>1) to serve as Secretariat to Regional Technical Education Skills Development (TESDA) Committees;</a:t>
            </a:r>
          </a:p>
          <a:p>
            <a:pPr>
              <a:buNone/>
            </a:pPr>
            <a:r>
              <a:rPr lang="en-US" dirty="0" smtClean="0"/>
              <a:t>2) to provide effective supervision, coordination and integration of technical education and skills development programs, projects and related activities in their respective jurisdiction;</a:t>
            </a:r>
          </a:p>
          <a:p>
            <a:pPr>
              <a:buNone/>
            </a:pPr>
            <a:r>
              <a:rPr lang="en-US" dirty="0" smtClean="0"/>
              <a:t>3) to develop and recommend TESDA programs for regional and local-level implementation within the policies set by the Authority;</a:t>
            </a:r>
            <a:endParaRPr lang="en-US" dirty="0"/>
          </a:p>
        </p:txBody>
      </p:sp>
    </p:spTree>
  </p:cSld>
  <p:clrMapOvr>
    <a:masterClrMapping/>
  </p:clrMapOvr>
  <p:transition advClick="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19800"/>
          </a:xfrm>
        </p:spPr>
        <p:txBody>
          <a:bodyPr/>
          <a:lstStyle/>
          <a:p>
            <a:pPr>
              <a:buNone/>
            </a:pPr>
            <a:r>
              <a:rPr lang="en-US" dirty="0" smtClean="0"/>
              <a:t>4) to perform such other duties and functions as may be deemed necessary.</a:t>
            </a:r>
          </a:p>
          <a:p>
            <a:pPr>
              <a:buNone/>
            </a:pPr>
            <a:r>
              <a:rPr lang="en-US" dirty="0" smtClean="0"/>
              <a:t> </a:t>
            </a:r>
          </a:p>
          <a:p>
            <a:r>
              <a:rPr lang="en-US" b="1" u="sng" dirty="0" smtClean="0"/>
              <a:t>SECTION 15. The Provincial TESDA Offices. </a:t>
            </a:r>
          </a:p>
          <a:p>
            <a:pPr lvl="1"/>
            <a:r>
              <a:rPr lang="en-US" sz="3200" dirty="0" smtClean="0"/>
              <a:t>The Provincial Offices shall be headed by Skill Development Officers who shall have the rank and emoluments of a Director III.</a:t>
            </a:r>
            <a:endParaRPr lang="en-US" sz="3200" dirty="0"/>
          </a:p>
        </p:txBody>
      </p:sp>
    </p:spTree>
  </p:cSld>
  <p:clrMapOvr>
    <a:masterClrMapping/>
  </p:clrMapOvr>
  <p:transition advClick="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019800"/>
          </a:xfrm>
        </p:spPr>
        <p:txBody>
          <a:bodyPr>
            <a:normAutofit lnSpcReduction="10000"/>
          </a:bodyPr>
          <a:lstStyle/>
          <a:p>
            <a:r>
              <a:rPr lang="en-US" dirty="0" smtClean="0"/>
              <a:t>The Provincial TESDA Offices shall be under the direct control of the Director-General and shall have the following functions:</a:t>
            </a:r>
          </a:p>
          <a:p>
            <a:pPr>
              <a:buNone/>
            </a:pPr>
            <a:r>
              <a:rPr lang="en-US" dirty="0" smtClean="0"/>
              <a:t>1) to serve as Secretariat to Provincial TESDA Committees;</a:t>
            </a:r>
          </a:p>
          <a:p>
            <a:pPr>
              <a:buNone/>
            </a:pPr>
            <a:r>
              <a:rPr lang="en-US" dirty="0" smtClean="0"/>
              <a:t>2) to provide technical assistance particularly to local government units for effective supervision, coordination, integration and monitoring of technical-vocational education and training programs within their localities;</a:t>
            </a:r>
          </a:p>
          <a:p>
            <a:pPr>
              <a:buNone/>
            </a:pPr>
            <a:r>
              <a:rPr lang="en-US" dirty="0" smtClean="0"/>
              <a:t>3) to review and recommend TESDA programs for implementation within their localities; and</a:t>
            </a:r>
            <a:endParaRPr lang="en-US" dirty="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a:buNone/>
            </a:pPr>
            <a:r>
              <a:rPr lang="en-US" dirty="0"/>
              <a:t>d) Recognize and encourage the complementary roles of </a:t>
            </a:r>
            <a:r>
              <a:rPr lang="en-US" dirty="0" smtClean="0"/>
              <a:t>public and </a:t>
            </a:r>
            <a:r>
              <a:rPr lang="en-US" dirty="0"/>
              <a:t>private institutions in technical education and </a:t>
            </a:r>
            <a:r>
              <a:rPr lang="en-US" dirty="0" smtClean="0"/>
              <a:t>skills development </a:t>
            </a:r>
            <a:r>
              <a:rPr lang="en-US" dirty="0"/>
              <a:t>and training systems; and</a:t>
            </a:r>
          </a:p>
          <a:p>
            <a:pPr>
              <a:buNone/>
            </a:pPr>
            <a:r>
              <a:rPr lang="en-US" dirty="0"/>
              <a:t>e) Inculcate desirable values through the development of </a:t>
            </a:r>
            <a:r>
              <a:rPr lang="en-US" dirty="0" smtClean="0"/>
              <a:t>moral character </a:t>
            </a:r>
            <a:r>
              <a:rPr lang="en-US" dirty="0"/>
              <a:t>with emphasis on work ethic, self-discipline, </a:t>
            </a:r>
            <a:r>
              <a:rPr lang="en-US" dirty="0" smtClean="0"/>
              <a:t>self reliance</a:t>
            </a:r>
            <a:endParaRPr lang="en-US" dirty="0"/>
          </a:p>
        </p:txBody>
      </p:sp>
    </p:spTree>
  </p:cSld>
  <p:clrMapOvr>
    <a:masterClrMapping/>
  </p:clrMapOvr>
  <p:transition advClick="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buNone/>
            </a:pPr>
            <a:r>
              <a:rPr lang="en-US" dirty="0" smtClean="0"/>
              <a:t>4) to perform such other duties and functions as may be authorized. Furthermore, the TESDA Secretariat may be further composed by such offices as may be deemed necessary by the Authority. The Director-General shall appoint such personnel necessary to carry out the objectives, policies and functions of the Authority subject to Civil Service laws, rules and regulations.</a:t>
            </a:r>
            <a:endParaRPr lang="en-US" dirty="0"/>
          </a:p>
        </p:txBody>
      </p:sp>
    </p:spTree>
  </p:cSld>
  <p:clrMapOvr>
    <a:masterClrMapping/>
  </p:clrMapOvr>
  <p:transition advClick="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fontScale="92500" lnSpcReduction="10000"/>
          </a:bodyPr>
          <a:lstStyle/>
          <a:p>
            <a:r>
              <a:rPr lang="en-US" b="1" u="sng" dirty="0" smtClean="0"/>
              <a:t>SECTION 16. Compliance with the Salaries Standardization Law</a:t>
            </a:r>
            <a:r>
              <a:rPr lang="en-US" dirty="0" smtClean="0"/>
              <a:t>. </a:t>
            </a:r>
          </a:p>
          <a:p>
            <a:pPr lvl="1"/>
            <a:r>
              <a:rPr lang="en-US" dirty="0" smtClean="0"/>
              <a:t>The compensation and emoluments of the officials and employees of the Authority shall be in accordance with the salary standardization law and other applicable laws under the national compensation and classification plan.</a:t>
            </a:r>
          </a:p>
          <a:p>
            <a:r>
              <a:rPr lang="en-US" b="1" u="sng" dirty="0" smtClean="0"/>
              <a:t>SECTION 17. Consultants and Technical Assistance, Publication and Research. </a:t>
            </a:r>
          </a:p>
          <a:p>
            <a:pPr lvl="1"/>
            <a:r>
              <a:rPr lang="en-US" dirty="0" smtClean="0"/>
              <a:t>In pursuing its objectives, the Authority is hereby authorized to set aside a portion of its appropriation for the hiring of services of qualified consultants, and private organizations for research work and publication in the field of technical education and skills development. It shall avail itself of the services of other agencies of the Government as may be required.</a:t>
            </a:r>
            <a:endParaRPr lang="en-US" dirty="0"/>
          </a:p>
        </p:txBody>
      </p:sp>
    </p:spTree>
  </p:cSld>
  <p:clrMapOvr>
    <a:masterClrMapping/>
  </p:clrMapOvr>
  <p:transition advClick="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96000"/>
          </a:xfrm>
        </p:spPr>
        <p:txBody>
          <a:bodyPr/>
          <a:lstStyle/>
          <a:p>
            <a:r>
              <a:rPr lang="en-US" b="1" u="sng" dirty="0" smtClean="0"/>
              <a:t>SECTION 18. Transfer of the Apprenticeship Program. 	</a:t>
            </a:r>
          </a:p>
          <a:p>
            <a:pPr lvl="1"/>
            <a:r>
              <a:rPr lang="en-US" dirty="0" smtClean="0"/>
              <a:t>The Apprenticeship Program of the Bureau of Local Employment of the Department of Labor and Employment shall be transferred to the Authority which shall implement and administer said program in accordance with existing laws, rules and regulations</a:t>
            </a:r>
            <a:endParaRPr lang="en-US" dirty="0"/>
          </a:p>
        </p:txBody>
      </p:sp>
    </p:spTree>
  </p:cSld>
  <p:clrMapOvr>
    <a:masterClrMapping/>
  </p:clrMapOvr>
  <p:transition advClick="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172200"/>
          </a:xfrm>
        </p:spPr>
        <p:txBody>
          <a:bodyPr>
            <a:normAutofit lnSpcReduction="10000"/>
          </a:bodyPr>
          <a:lstStyle/>
          <a:p>
            <a:r>
              <a:rPr lang="en-US" b="1" u="sng" dirty="0" smtClean="0"/>
              <a:t>SECTION 19. Technical Education and Skills Development Committees. </a:t>
            </a:r>
          </a:p>
          <a:p>
            <a:pPr lvl="1"/>
            <a:r>
              <a:rPr lang="en-US" dirty="0" smtClean="0"/>
              <a:t>The Authority shall establish Technical Education and Skills Development Committees at the regional and local levels to coordinate and monitor the delivery of all skills development activities by the public and private sectors. These committees shall likewise serve as the Technical Education and Skills Development Committees of the Regional and local development councils. The composition of the Technical Education and Skills Development Committees shall be determined by the Director-General subject to the guidelines to be promulgated by the Authority.</a:t>
            </a:r>
            <a:endParaRPr lang="en-US" dirty="0"/>
          </a:p>
        </p:txBody>
      </p:sp>
    </p:spTree>
  </p:cSld>
  <p:clrMapOvr>
    <a:masterClrMapping/>
  </p:clrMapOvr>
  <p:transition advClick="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normAutofit lnSpcReduction="10000"/>
          </a:bodyPr>
          <a:lstStyle/>
          <a:p>
            <a:r>
              <a:rPr lang="en-US" b="1" u="sng" dirty="0" smtClean="0"/>
              <a:t>SECTION 20. Skills Development Centers.  </a:t>
            </a:r>
          </a:p>
          <a:p>
            <a:pPr lvl="1"/>
            <a:r>
              <a:rPr lang="en-US" dirty="0" smtClean="0"/>
              <a:t>The Authority shall strengthen the network of national, regional and local skills  training centers for the purpose of promoting skills development. This network shall include skills training centers in vocational and technical schools, technical institutes, polytechnic colleges, and all other duly accredited public and private dual system educational institutions. The technical education and skills development centers shall be administered and operated under such rules and regulations as may be established by the Authority in accordance with the National Technical Education and Skills Development Plan.</a:t>
            </a:r>
          </a:p>
          <a:p>
            <a:endParaRPr lang="en-US" dirty="0"/>
          </a:p>
        </p:txBody>
      </p:sp>
    </p:spTree>
  </p:cSld>
  <p:clrMapOvr>
    <a:masterClrMapping/>
  </p:clrMapOvr>
  <p:transition advClick="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normAutofit/>
          </a:bodyPr>
          <a:lstStyle/>
          <a:p>
            <a:r>
              <a:rPr lang="en-US" b="1" u="sng" dirty="0" smtClean="0"/>
              <a:t>SECTION 21. Formulation of a Comprehensive Development Plan for Middle-Level Manpower. </a:t>
            </a:r>
          </a:p>
          <a:p>
            <a:pPr lvl="1"/>
            <a:r>
              <a:rPr lang="en-US" dirty="0" smtClean="0"/>
              <a:t>The Authority shall formulate a comprehensive development plan for middle-level manpower based on a national employment plan or policies for the optimum allocation, development and utilization of skilled workers for employment entrepreneurship and technology development for economic and social growth. </a:t>
            </a:r>
            <a:endParaRPr lang="en-US" dirty="0"/>
          </a:p>
        </p:txBody>
      </p:sp>
    </p:spTree>
  </p:cSld>
  <p:clrMapOvr>
    <a:masterClrMapping/>
  </p:clrMapOvr>
  <p:transition advClick="0"/>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6019800"/>
          </a:xfrm>
        </p:spPr>
        <p:txBody>
          <a:bodyPr>
            <a:normAutofit/>
          </a:bodyPr>
          <a:lstStyle/>
          <a:p>
            <a:r>
              <a:rPr lang="en-US" dirty="0" smtClean="0"/>
              <a:t>The comprehensive plan shall provide for reformed industry-based training program including apprenticeship, dual training system and other similar schemes intended to:</a:t>
            </a:r>
          </a:p>
          <a:p>
            <a:pPr marL="514350" indent="-514350">
              <a:buAutoNum type="alphaLcParenR"/>
            </a:pPr>
            <a:r>
              <a:rPr lang="en-US" dirty="0" smtClean="0"/>
              <a:t>promote maximum protection and welfare of the worker trainee;</a:t>
            </a:r>
          </a:p>
          <a:p>
            <a:pPr marL="514350" indent="-514350">
              <a:buNone/>
            </a:pPr>
            <a:r>
              <a:rPr lang="en-US" dirty="0" smtClean="0"/>
              <a:t>b) improve the quality and relevance and social accountability of technical education and skills development; </a:t>
            </a:r>
          </a:p>
          <a:p>
            <a:pPr>
              <a:buNone/>
            </a:pPr>
            <a:r>
              <a:rPr lang="en-US" dirty="0" smtClean="0"/>
              <a:t>c) accelerate the employment-generation efforts of the government; </a:t>
            </a:r>
            <a:endParaRPr lang="en-US" dirty="0"/>
          </a:p>
        </p:txBody>
      </p:sp>
    </p:spTree>
  </p:cSld>
  <p:clrMapOvr>
    <a:masterClrMapping/>
  </p:clrMapOvr>
  <p:transition advClick="0"/>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a:bodyPr>
          <a:lstStyle/>
          <a:p>
            <a:pPr>
              <a:buNone/>
            </a:pPr>
            <a:r>
              <a:rPr lang="en-US" dirty="0" smtClean="0"/>
              <a:t>d) expand the range of opportunities for upward social mobility of the school-going population beyond the traditional higher levels of formal education. </a:t>
            </a:r>
            <a:endParaRPr lang="en-US" dirty="0"/>
          </a:p>
        </p:txBody>
      </p:sp>
    </p:spTree>
  </p:cSld>
  <p:clrMapOvr>
    <a:masterClrMapping/>
  </p:clrMapOvr>
  <p:transition advClick="0"/>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943600"/>
          </a:xfrm>
        </p:spPr>
        <p:txBody>
          <a:bodyPr/>
          <a:lstStyle/>
          <a:p>
            <a:r>
              <a:rPr lang="en-US" dirty="0" smtClean="0"/>
              <a:t>The Authority shall evaluate the efficiency and effectiveness of agencies skills development program and schemes to make them conform with the quantitative and qualitative objectives of the national technical education and skills development plan.</a:t>
            </a:r>
            <a:endParaRPr lang="en-US" dirty="0"/>
          </a:p>
        </p:txBody>
      </p:sp>
    </p:spTree>
  </p:cSld>
  <p:clrMapOvr>
    <a:masterClrMapping/>
  </p:clrMapOvr>
  <p:transition advClick="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r>
              <a:rPr lang="en-US" b="1" u="sng" dirty="0" smtClean="0"/>
              <a:t>SECTION 22. Establishment and Administration of National Trade Skills Standards. </a:t>
            </a:r>
          </a:p>
          <a:p>
            <a:pPr lvl="1"/>
            <a:r>
              <a:rPr lang="en-US" dirty="0" smtClean="0"/>
              <a:t>There shall be national occupational skills standards to be established by TESDA-accredited industry committees. The Authority shall develop and implement a certification and accreditation program in which private industry groups and trade associations are accredited to conduct approved trade tests, and the local government units to promote such trade testing activities in their respective areas in accordance with the guidelines to be set by the Authority.</a:t>
            </a:r>
            <a:endParaRPr lang="en-US" dirty="0"/>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r>
              <a:rPr lang="en-US" b="1" u="sng" dirty="0"/>
              <a:t>SECTION 4. Definition of Terms</a:t>
            </a:r>
            <a:r>
              <a:rPr lang="en-US" b="1" u="sng" dirty="0" smtClean="0"/>
              <a:t>.</a:t>
            </a:r>
          </a:p>
          <a:p>
            <a:pPr marL="514350" indent="-514350">
              <a:buAutoNum type="alphaLcParenR"/>
            </a:pPr>
            <a:r>
              <a:rPr lang="en-US" dirty="0" smtClean="0"/>
              <a:t>“</a:t>
            </a:r>
            <a:r>
              <a:rPr lang="en-US" u="sng" dirty="0" smtClean="0"/>
              <a:t>Skill</a:t>
            </a:r>
            <a:r>
              <a:rPr lang="en-US" dirty="0" smtClean="0"/>
              <a:t>”-acquired </a:t>
            </a:r>
            <a:r>
              <a:rPr lang="en-US" dirty="0"/>
              <a:t>and practiced ability to carry </a:t>
            </a:r>
            <a:r>
              <a:rPr lang="en-US" dirty="0" smtClean="0"/>
              <a:t>out a </a:t>
            </a:r>
            <a:r>
              <a:rPr lang="en-US" dirty="0"/>
              <a:t>task or job</a:t>
            </a:r>
            <a:r>
              <a:rPr lang="en-US" dirty="0" smtClean="0"/>
              <a:t>;</a:t>
            </a:r>
          </a:p>
          <a:p>
            <a:pPr>
              <a:buNone/>
            </a:pPr>
            <a:r>
              <a:rPr lang="en-US" dirty="0"/>
              <a:t>b) </a:t>
            </a:r>
            <a:r>
              <a:rPr lang="en-US" u="sng" dirty="0"/>
              <a:t>“Skills Development</a:t>
            </a:r>
            <a:r>
              <a:rPr lang="en-US" dirty="0" smtClean="0"/>
              <a:t>”-</a:t>
            </a:r>
            <a:r>
              <a:rPr lang="en-US" dirty="0"/>
              <a:t>the process </a:t>
            </a:r>
            <a:r>
              <a:rPr lang="en-US" dirty="0" smtClean="0"/>
              <a:t>through which learners </a:t>
            </a:r>
            <a:r>
              <a:rPr lang="en-US" dirty="0"/>
              <a:t>and workers are systematically provided with </a:t>
            </a:r>
            <a:r>
              <a:rPr lang="en-US" dirty="0" smtClean="0"/>
              <a:t>learning opportunities </a:t>
            </a:r>
            <a:r>
              <a:rPr lang="en-US" dirty="0"/>
              <a:t>to acquire or upgrade, or both, their ability, </a:t>
            </a:r>
            <a:r>
              <a:rPr lang="en-US" dirty="0" smtClean="0"/>
              <a:t>knowledge and </a:t>
            </a:r>
            <a:r>
              <a:rPr lang="en-US" dirty="0"/>
              <a:t>behavior </a:t>
            </a:r>
            <a:r>
              <a:rPr lang="en-US" dirty="0" smtClean="0"/>
              <a:t>pattern.</a:t>
            </a:r>
          </a:p>
          <a:p>
            <a:pPr>
              <a:buNone/>
            </a:pPr>
            <a:r>
              <a:rPr lang="en-US" dirty="0"/>
              <a:t>c) “</a:t>
            </a:r>
            <a:r>
              <a:rPr lang="en-US" u="sng" dirty="0"/>
              <a:t>Technical Education</a:t>
            </a:r>
            <a:r>
              <a:rPr lang="en-US" dirty="0" smtClean="0"/>
              <a:t>”-</a:t>
            </a:r>
            <a:r>
              <a:rPr lang="en-US" dirty="0"/>
              <a:t>education </a:t>
            </a:r>
            <a:r>
              <a:rPr lang="en-US" dirty="0" smtClean="0"/>
              <a:t>process designed </a:t>
            </a:r>
            <a:r>
              <a:rPr lang="en-US" dirty="0"/>
              <a:t>at post-secondary and lower tertiary levels,</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cSld>
  <p:clrMapOvr>
    <a:masterClrMapping/>
  </p:clrMapOvr>
  <p:transition advClick="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19800"/>
          </a:xfrm>
        </p:spPr>
        <p:txBody>
          <a:bodyPr/>
          <a:lstStyle/>
          <a:p>
            <a:r>
              <a:rPr lang="en-US" dirty="0" smtClean="0"/>
              <a:t>The Secretary of Labor and Employment shall determine the occupational trades for mandatory certification.</a:t>
            </a:r>
          </a:p>
          <a:p>
            <a:r>
              <a:rPr lang="en-US" dirty="0" smtClean="0"/>
              <a:t>All certificates relating to the national trade skills testing and certification system shall be issued by the Authority through the TESDA Secretariat.</a:t>
            </a:r>
            <a:endParaRPr lang="en-US" dirty="0"/>
          </a:p>
        </p:txBody>
      </p:sp>
    </p:spTree>
  </p:cSld>
  <p:clrMapOvr>
    <a:masterClrMapping/>
  </p:clrMapOvr>
  <p:transition advClick="0"/>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96000"/>
          </a:xfrm>
        </p:spPr>
        <p:txBody>
          <a:bodyPr>
            <a:normAutofit/>
          </a:bodyPr>
          <a:lstStyle/>
          <a:p>
            <a:r>
              <a:rPr lang="en-US" b="1" u="sng" dirty="0" smtClean="0"/>
              <a:t>SECTION 23. Administration of Training Programs.</a:t>
            </a:r>
          </a:p>
          <a:p>
            <a:pPr lvl="1"/>
            <a:r>
              <a:rPr lang="en-US" dirty="0" smtClean="0"/>
              <a:t>The Authority shall design and administer training programs and schemes that will develop the capabilities of public and private institutions to provide quality and cost-effective technical educational and skills development and related opportunities. </a:t>
            </a:r>
            <a:endParaRPr lang="en-US" dirty="0"/>
          </a:p>
        </p:txBody>
      </p:sp>
    </p:spTree>
  </p:cSld>
  <p:clrMapOvr>
    <a:masterClrMapping/>
  </p:clrMapOvr>
  <p:transition advClick="0"/>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96000"/>
          </a:xfrm>
        </p:spPr>
        <p:txBody>
          <a:bodyPr/>
          <a:lstStyle/>
          <a:p>
            <a:r>
              <a:rPr lang="en-US" b="1" u="sng" dirty="0" smtClean="0"/>
              <a:t>SECTION 24. Assistance to Employers and Organizations. </a:t>
            </a:r>
          </a:p>
          <a:p>
            <a:pPr lvl="1"/>
            <a:r>
              <a:rPr lang="en-US" sz="3200" dirty="0" smtClean="0"/>
              <a:t>The Authority shall assist any employer or organization engaged in skills training schemes designed to attain its objectives under rules and regulations which the Authority shall establish for this purpose. </a:t>
            </a:r>
            <a:endParaRPr lang="en-US" sz="3200" dirty="0"/>
          </a:p>
        </p:txBody>
      </p:sp>
    </p:spTree>
  </p:cSld>
  <p:clrMapOvr>
    <a:masterClrMapping/>
  </p:clrMapOvr>
  <p:transition advClick="0"/>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19800"/>
          </a:xfrm>
        </p:spPr>
        <p:txBody>
          <a:bodyPr>
            <a:normAutofit/>
          </a:bodyPr>
          <a:lstStyle/>
          <a:p>
            <a:r>
              <a:rPr lang="en-US" b="1" u="sng" dirty="0" smtClean="0"/>
              <a:t>SECTION 25. Coordination of All Skills Training Schemes. </a:t>
            </a:r>
          </a:p>
          <a:p>
            <a:pPr lvl="1"/>
            <a:r>
              <a:rPr lang="en-US" dirty="0" smtClean="0"/>
              <a:t>all technical education and skills training schemes as provided for in this Act shall be coordinated with the Authority particularly those having to do with the setting of trade skills standards. </a:t>
            </a:r>
            <a:endParaRPr lang="en-US" dirty="0"/>
          </a:p>
        </p:txBody>
      </p:sp>
    </p:spTree>
  </p:cSld>
  <p:clrMapOvr>
    <a:masterClrMapping/>
  </p:clrMapOvr>
  <p:transition advClick="0"/>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96000"/>
          </a:xfrm>
        </p:spPr>
        <p:txBody>
          <a:bodyPr>
            <a:normAutofit fontScale="92500"/>
          </a:bodyPr>
          <a:lstStyle/>
          <a:p>
            <a:r>
              <a:rPr lang="en-US" b="1" u="sng" dirty="0" smtClean="0"/>
              <a:t>SECTION 26. Industry Boards. </a:t>
            </a:r>
          </a:p>
          <a:p>
            <a:pPr lvl="1"/>
            <a:r>
              <a:rPr lang="en-US" dirty="0" smtClean="0"/>
              <a:t>The Authority shall establish effective institutional arrangements with industry boards and other associations to provide direct participation of employers in the design and  implementation of skills development schemes, trade skills standardization and certification and such other functions in the fulfillment of the Authority’s objectives.</a:t>
            </a:r>
          </a:p>
          <a:p>
            <a:r>
              <a:rPr lang="en-US" b="1" u="sng" dirty="0" smtClean="0"/>
              <a:t>SECTION 27. Incentives Schemes. </a:t>
            </a:r>
          </a:p>
          <a:p>
            <a:pPr lvl="1"/>
            <a:r>
              <a:rPr lang="en-US" dirty="0" smtClean="0"/>
              <a:t>The Authority shall develop and administer appropriate incentives schemes to encourage government and private industries and institutions to provide high quality technical education and skills development opportunities.</a:t>
            </a:r>
            <a:endParaRPr lang="en-US" dirty="0"/>
          </a:p>
        </p:txBody>
      </p:sp>
    </p:spTree>
  </p:cSld>
  <p:clrMapOvr>
    <a:masterClrMapping/>
  </p:clrMapOvr>
  <p:transition advClick="0"/>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943600"/>
          </a:xfrm>
        </p:spPr>
        <p:txBody>
          <a:bodyPr>
            <a:normAutofit/>
          </a:bodyPr>
          <a:lstStyle/>
          <a:p>
            <a:r>
              <a:rPr lang="en-US" b="1" u="sng" dirty="0" smtClean="0"/>
              <a:t>SECTION 28. Skills Development Opportunities.</a:t>
            </a:r>
          </a:p>
          <a:p>
            <a:pPr lvl="1"/>
            <a:r>
              <a:rPr lang="en-US" sz="3200" dirty="0" smtClean="0"/>
              <a:t>The Authority shall design and implement an effective and efficient delivery system for quality technical education and skills development opportunities</a:t>
            </a:r>
            <a:endParaRPr lang="en-US" sz="3200" dirty="0"/>
          </a:p>
        </p:txBody>
      </p:sp>
    </p:spTree>
  </p:cSld>
  <p:clrMapOvr>
    <a:masterClrMapping/>
  </p:clrMapOvr>
  <p:transition advClick="0"/>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6019800"/>
          </a:xfrm>
        </p:spPr>
        <p:txBody>
          <a:bodyPr>
            <a:normAutofit lnSpcReduction="10000"/>
          </a:bodyPr>
          <a:lstStyle/>
          <a:p>
            <a:r>
              <a:rPr lang="en-US" b="1" u="sng" dirty="0" smtClean="0"/>
              <a:t>SECTION 29. Devolution of TESDA’s Training Function to Local Governments.  </a:t>
            </a:r>
          </a:p>
          <a:p>
            <a:pPr lvl="1"/>
            <a:r>
              <a:rPr lang="en-US" dirty="0" smtClean="0"/>
              <a:t>the Authority shall formulate, implement and finance a specific plan to develop the capability of local government units to assume ultimately the responsibility for effectively providing community-based technical education and skills development opportunities: </a:t>
            </a:r>
          </a:p>
          <a:p>
            <a:pPr lvl="1"/>
            <a:r>
              <a:rPr lang="en-US" dirty="0" smtClean="0"/>
              <a:t>Provided, however, That there shall be formulated and implemented, an effective and timely retraining of TESDA personnel that would be affected by the devolution to ensure their being retained if the concerned local government units would not be able to absorb them.</a:t>
            </a:r>
            <a:endParaRPr lang="en-US" dirty="0"/>
          </a:p>
        </p:txBody>
      </p:sp>
    </p:spTree>
  </p:cSld>
  <p:clrMapOvr>
    <a:masterClrMapping/>
  </p:clrMapOvr>
  <p:transition advClick="0"/>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r>
              <a:rPr lang="en-US" b="1" u="sng" dirty="0" smtClean="0"/>
              <a:t>SECTION 30. Skills Olympics. </a:t>
            </a:r>
          </a:p>
          <a:p>
            <a:pPr lvl="1"/>
            <a:r>
              <a:rPr lang="en-US" sz="3200" dirty="0" smtClean="0"/>
              <a:t>the Authority, with the active participation of private industries, shall organize and conduct annual National Skills Olympics.</a:t>
            </a:r>
          </a:p>
          <a:p>
            <a:pPr lvl="1"/>
            <a:r>
              <a:rPr lang="en-US" sz="3200" dirty="0" smtClean="0"/>
              <a:t> The Authority, through the TESDA Secretariat, shall promulgate the necessary rules and guidelines for the effective and efficient conduct of Annual National Skills Olympics and for the country’s participation in international skills Olympics.</a:t>
            </a:r>
            <a:endParaRPr lang="en-US" sz="3200" dirty="0"/>
          </a:p>
        </p:txBody>
      </p:sp>
    </p:spTree>
  </p:cSld>
  <p:clrMapOvr>
    <a:masterClrMapping/>
  </p:clrMapOvr>
  <p:transition advClick="0"/>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en-US" b="1" u="sng" dirty="0" smtClean="0"/>
              <a:t>SECTION 31. The TESDA Development Fund. </a:t>
            </a:r>
          </a:p>
          <a:p>
            <a:pPr lvl="1"/>
            <a:r>
              <a:rPr lang="en-US" dirty="0" smtClean="0"/>
              <a:t>A TESDA Development Fund is hereby established, to be managed by the Authority, the income from which shall be utilized exclusively in awarding of grants and providing assistance to training institutions, industries, local government units for upgrading their capabilities </a:t>
            </a:r>
          </a:p>
          <a:p>
            <a:pPr lvl="1"/>
            <a:r>
              <a:rPr lang="en-US" dirty="0" smtClean="0"/>
              <a:t>The contribution to the fund shall be the following: </a:t>
            </a:r>
          </a:p>
          <a:p>
            <a:pPr>
              <a:buNone/>
            </a:pPr>
            <a:r>
              <a:rPr lang="en-US" dirty="0" smtClean="0"/>
              <a:t>a) a one-time lump sum appropriation from the National Government;</a:t>
            </a:r>
            <a:endParaRPr lang="en-US" dirty="0"/>
          </a:p>
        </p:txBody>
      </p:sp>
    </p:spTree>
  </p:cSld>
  <p:clrMapOvr>
    <a:masterClrMapping/>
  </p:clrMapOvr>
  <p:transition advClick="0"/>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lstStyle/>
          <a:p>
            <a:pPr>
              <a:buNone/>
            </a:pPr>
            <a:r>
              <a:rPr lang="en-US" dirty="0" smtClean="0"/>
              <a:t>b) an annual contribution from the Overseas Workers Welfare Administration Fund, the amount of which should be part of the study on financing in conjunction with letter (D) of Section 34;</a:t>
            </a:r>
          </a:p>
          <a:p>
            <a:pPr>
              <a:buNone/>
            </a:pPr>
            <a:r>
              <a:rPr lang="en-US" dirty="0" smtClean="0"/>
              <a:t>c) donations, grants, endowments, and other bequests or gifts, and d) any other income generated by the Authority.</a:t>
            </a:r>
            <a:endParaRPr lang="en-US" dirty="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6688"/>
            <a:ext cx="8229600" cy="5509475"/>
          </a:xfrm>
        </p:spPr>
        <p:txBody>
          <a:bodyPr/>
          <a:lstStyle/>
          <a:p>
            <a:pPr>
              <a:buNone/>
            </a:pPr>
            <a:r>
              <a:rPr lang="en-US" dirty="0"/>
              <a:t>d) “</a:t>
            </a:r>
            <a:r>
              <a:rPr lang="en-US" u="sng" dirty="0"/>
              <a:t>Trade</a:t>
            </a:r>
            <a:r>
              <a:rPr lang="en-US" dirty="0"/>
              <a:t>” shall mean any group of interrelated jobs or </a:t>
            </a:r>
            <a:r>
              <a:rPr lang="en-US" dirty="0" smtClean="0"/>
              <a:t>any occupation </a:t>
            </a:r>
            <a:r>
              <a:rPr lang="en-US" dirty="0"/>
              <a:t>which is traditionally or officially recognized as craft </a:t>
            </a:r>
            <a:r>
              <a:rPr lang="en-US" dirty="0" smtClean="0"/>
              <a:t>or artisan </a:t>
            </a:r>
            <a:r>
              <a:rPr lang="en-US" dirty="0"/>
              <a:t>in nature requiring specific qualifications that can be </a:t>
            </a:r>
            <a:r>
              <a:rPr lang="en-US" dirty="0" smtClean="0"/>
              <a:t>acquired through </a:t>
            </a:r>
            <a:r>
              <a:rPr lang="en-US" dirty="0"/>
              <a:t>work experience and/or training;</a:t>
            </a:r>
          </a:p>
        </p:txBody>
      </p:sp>
    </p:spTree>
  </p:cSld>
  <p:clrMapOvr>
    <a:masterClrMapping/>
  </p:clrMapOvr>
  <p:transition advClick="0"/>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fontScale="92500" lnSpcReduction="10000"/>
          </a:bodyPr>
          <a:lstStyle/>
          <a:p>
            <a:r>
              <a:rPr lang="en-US" dirty="0" smtClean="0"/>
              <a:t>The TESDA Board shall be the administrator of the fund, shall formulate the necessary implementing guidelines for the management of the fund, subject to the following: </a:t>
            </a:r>
          </a:p>
          <a:p>
            <a:pPr marL="514350" indent="-514350">
              <a:buAutoNum type="alphaLcParenR"/>
            </a:pPr>
            <a:r>
              <a:rPr lang="en-US" dirty="0" smtClean="0"/>
              <a:t>unless otherwise stipulated by the private donor, only earnings of private contributions shall be used; and </a:t>
            </a:r>
          </a:p>
          <a:p>
            <a:pPr marL="514350" indent="-514350">
              <a:buAutoNum type="alphaLcParenR"/>
            </a:pPr>
            <a:r>
              <a:rPr lang="en-US" dirty="0" smtClean="0"/>
              <a:t>b) no part of the seed capital of the fund, including earnings, thereof, shall be used to underwrite expenses for administration. </a:t>
            </a:r>
          </a:p>
          <a:p>
            <a:r>
              <a:rPr lang="en-US" dirty="0" smtClean="0"/>
              <a:t>The Board shall appoint a reputable government-accredited investment institution as fund manager, subject to guidelines promulgated by the Board.</a:t>
            </a:r>
            <a:endParaRPr lang="en-US" dirty="0"/>
          </a:p>
        </p:txBody>
      </p:sp>
    </p:spTree>
  </p:cSld>
  <p:clrMapOvr>
    <a:masterClrMapping/>
  </p:clrMapOvr>
  <p:transition advClick="0"/>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rmAutofit/>
          </a:bodyPr>
          <a:lstStyle/>
          <a:p>
            <a:r>
              <a:rPr lang="en-US" b="1" u="sng" dirty="0" smtClean="0"/>
              <a:t>SECTION 32. Scholarship Grants. </a:t>
            </a:r>
          </a:p>
          <a:p>
            <a:pPr lvl="1"/>
            <a:r>
              <a:rPr lang="en-US" dirty="0" smtClean="0"/>
              <a:t>The Authority shall adopt a system of allocation and funding of scholarship grants which shall be responsive to the technical education and skills development needs of the different regions in the country.</a:t>
            </a:r>
          </a:p>
          <a:p>
            <a:r>
              <a:rPr lang="en-US" b="1" u="sng" dirty="0" smtClean="0"/>
              <a:t>SECTION 33. TESDA Budget. </a:t>
            </a:r>
          </a:p>
          <a:p>
            <a:pPr lvl="1"/>
            <a:r>
              <a:rPr lang="en-US" dirty="0" smtClean="0"/>
              <a:t>The amount necessary to finance the initial implementation of this Act shall be charged against the existing appropriations of the NMYC and the BTVE. (included in the annual General Appropriations Act.)</a:t>
            </a:r>
            <a:endParaRPr lang="en-US" dirty="0"/>
          </a:p>
        </p:txBody>
      </p:sp>
    </p:spTree>
  </p:cSld>
  <p:clrMapOvr>
    <a:masterClrMapping/>
  </p:clrMapOvr>
  <p:transition advClick="0"/>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normAutofit/>
          </a:bodyPr>
          <a:lstStyle/>
          <a:p>
            <a:r>
              <a:rPr lang="en-US" b="1" u="sng" dirty="0" smtClean="0"/>
              <a:t>SECTION 34. Transitory Provisions. </a:t>
            </a:r>
          </a:p>
          <a:p>
            <a:pPr>
              <a:buNone/>
            </a:pPr>
            <a:r>
              <a:rPr lang="en-US" dirty="0" smtClean="0"/>
              <a:t>a) Within two (2) months after the approval of this Act, the President shall, in consultation with the Secretary of Labor and Employment and the Secretary of Education, Culture and Sports, appoint the private sector representatives of the TESDA Board.</a:t>
            </a:r>
          </a:p>
          <a:p>
            <a:pPr>
              <a:buNone/>
            </a:pPr>
            <a:r>
              <a:rPr lang="en-US" dirty="0" smtClean="0"/>
              <a:t>b) Within three (3) months after the appointment of the private sector representatives, the President shall, appoint the Director-General.</a:t>
            </a:r>
            <a:endParaRPr lang="en-US" dirty="0"/>
          </a:p>
        </p:txBody>
      </p:sp>
    </p:spTree>
  </p:cSld>
  <p:clrMapOvr>
    <a:masterClrMapping/>
  </p:clrMapOvr>
  <p:transition advClick="0"/>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96000"/>
          </a:xfrm>
        </p:spPr>
        <p:txBody>
          <a:bodyPr>
            <a:normAutofit/>
          </a:bodyPr>
          <a:lstStyle/>
          <a:p>
            <a:pPr>
              <a:buNone/>
            </a:pPr>
            <a:r>
              <a:rPr lang="en-US" dirty="0" smtClean="0"/>
              <a:t>c) Within four (4) months after the appointment of the Director- General, the Board shall convene to determine the organizational structure and staffing pattern of the Authority. </a:t>
            </a:r>
          </a:p>
          <a:p>
            <a:pPr>
              <a:buNone/>
            </a:pPr>
            <a:r>
              <a:rPr lang="en-US" dirty="0" smtClean="0"/>
              <a:t>d) Within one (1) year after the organization of the Authority, the Board shall commission an expert group on funding schemes for the TESDA Development Fund, as provided in Section 31, the results of which shall be used as the basis for appropriate action by the Board.</a:t>
            </a:r>
            <a:endParaRPr lang="en-US" dirty="0"/>
          </a:p>
        </p:txBody>
      </p:sp>
    </p:spTree>
  </p:cSld>
  <p:clrMapOvr>
    <a:masterClrMapping/>
  </p:clrMapOvr>
  <p:transition advClick="0"/>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a:bodyPr>
          <a:lstStyle/>
          <a:p>
            <a:pPr>
              <a:buNone/>
            </a:pPr>
            <a:r>
              <a:rPr lang="en-US" dirty="0" smtClean="0"/>
              <a:t>e) The personnel of the existing National Manpower and Youth Council (NMYC) of the Department of Labor and Employment and the Bureau of Technical and Vocational Education (BTVE) of the Department of Education, Culture and Sports, shall, in a holdover capacity, continue to perform their respective duties and responsibilities and receive their corresponding salaries and benefits until such time when the organizational structure and staffing pattern of the Authority shall have been approved by the Board:</a:t>
            </a:r>
            <a:endParaRPr lang="en-US" dirty="0"/>
          </a:p>
        </p:txBody>
      </p:sp>
    </p:spTree>
  </p:cSld>
  <p:clrMapOvr>
    <a:masterClrMapping/>
  </p:clrMapOvr>
  <p:transition advClick="0"/>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r>
              <a:rPr lang="en-US" dirty="0" smtClean="0"/>
              <a:t>Provided, That the preparation and approval of the said new organizational structure and staffing pattern shall, as far as practicable, respect and ensure the security of tenure and seniority rights of affected government employees. Those personnel whose positions are not included in the new staffing pattern  approved by the Board or who are not reappointed or who choose to be separated as a result of the reorganization shall be paid their separation or retirement benefits under existing laws.</a:t>
            </a:r>
            <a:endParaRPr lang="en-US" dirty="0"/>
          </a:p>
        </p:txBody>
      </p:sp>
    </p:spTree>
  </p:cSld>
  <p:clrMapOvr>
    <a:masterClrMapping/>
  </p:clrMapOvr>
  <p:transition advClick="0"/>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r>
              <a:rPr lang="en-US" b="1" u="sng" dirty="0" smtClean="0"/>
              <a:t>SECTION 35. Automatic Review.</a:t>
            </a:r>
          </a:p>
          <a:p>
            <a:pPr lvl="1"/>
            <a:r>
              <a:rPr lang="en-US" dirty="0" smtClean="0"/>
              <a:t>Every five (5) years, an independent review panel composed of three (3) persons appointed by the President shall review the performance of the Authority and shall make recommendations, based on its findings to the President and to both Houses of Congress.</a:t>
            </a:r>
          </a:p>
          <a:p>
            <a:r>
              <a:rPr lang="en-US" b="1" u="sng" dirty="0" smtClean="0"/>
              <a:t>SECTION 36. Implementing Rules and Guidelines.</a:t>
            </a:r>
          </a:p>
          <a:p>
            <a:pPr lvl="1"/>
            <a:r>
              <a:rPr lang="en-US" dirty="0" smtClean="0"/>
              <a:t>The TESDA Board shall issue, within a period of ninety (90) days after the effectivity of this Act, the rules and regulations for the effective implementation of this Act.</a:t>
            </a:r>
            <a:endParaRPr lang="en-US" dirty="0"/>
          </a:p>
        </p:txBody>
      </p:sp>
    </p:spTree>
  </p:cSld>
  <p:clrMapOvr>
    <a:masterClrMapping/>
  </p:clrMapOvr>
  <p:transition advClick="0"/>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normAutofit/>
          </a:bodyPr>
          <a:lstStyle/>
          <a:p>
            <a:r>
              <a:rPr lang="en-US" dirty="0" smtClean="0"/>
              <a:t>The TESDA Board shall submit to the Committees on Education, Arts and Culture of both Houses of Congress copies of the implementing rules and guidelines within thirty (30) days after its promulgation. </a:t>
            </a:r>
          </a:p>
          <a:p>
            <a:r>
              <a:rPr lang="en-US" dirty="0" smtClean="0"/>
              <a:t>Any violation of this Section shall render the official/s concerned liable under R.A. No. 6713, otherwise known as the “Code of Conduct and Ethical Standards for Public Officials, and Employees” and other existing administrative and/or criminal laws.</a:t>
            </a:r>
            <a:endParaRPr lang="en-US" dirty="0"/>
          </a:p>
        </p:txBody>
      </p:sp>
    </p:spTree>
  </p:cSld>
  <p:clrMapOvr>
    <a:masterClrMapping/>
  </p:clrMapOvr>
  <p:transition advClick="0"/>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96000"/>
          </a:xfrm>
        </p:spPr>
        <p:txBody>
          <a:bodyPr>
            <a:normAutofit/>
          </a:bodyPr>
          <a:lstStyle/>
          <a:p>
            <a:r>
              <a:rPr lang="en-US" b="1" u="sng" dirty="0" smtClean="0"/>
              <a:t>SECTION 37. Repealing Clause.</a:t>
            </a:r>
          </a:p>
          <a:p>
            <a:pPr lvl="1"/>
            <a:r>
              <a:rPr lang="en-US" sz="3200" dirty="0" smtClean="0"/>
              <a:t> All laws, presidential decrees, executive orders, presidential proclamation, rules and regulations or parts thereof contrary to or inconsistent with this Act are hereby repealed or modified accordingly.</a:t>
            </a:r>
          </a:p>
          <a:p>
            <a:r>
              <a:rPr lang="en-US" b="1" u="sng" dirty="0" smtClean="0"/>
              <a:t>SECTION 38. Separability Clause.  </a:t>
            </a:r>
          </a:p>
          <a:p>
            <a:pPr lvl="1"/>
            <a:r>
              <a:rPr lang="en-US" sz="3200" dirty="0" smtClean="0"/>
              <a:t>If any provision of this Act is declared unconstitutional, the same shall not affect the validity and effectivity of the other provisions hereof.</a:t>
            </a:r>
            <a:endParaRPr lang="en-US" sz="3200" dirty="0"/>
          </a:p>
        </p:txBody>
      </p:sp>
    </p:spTree>
  </p:cSld>
  <p:clrMapOvr>
    <a:masterClrMapping/>
  </p:clrMapOvr>
  <p:transition advClick="0"/>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sz="3600" b="1" u="sng" dirty="0" smtClean="0"/>
              <a:t>SECTION 39. Effectivity Clause.</a:t>
            </a:r>
          </a:p>
          <a:p>
            <a:pPr lvl="1"/>
            <a:r>
              <a:rPr lang="en-US" sz="3200" dirty="0" smtClean="0"/>
              <a:t>This Act shall take effect fifteen (15) days after its complete publication in two (2) newspapers of general circulation.</a:t>
            </a:r>
            <a:endParaRPr lang="en-US" sz="3200"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5867400"/>
          </a:xfrm>
        </p:spPr>
        <p:txBody>
          <a:bodyPr/>
          <a:lstStyle/>
          <a:p>
            <a:pPr>
              <a:buNone/>
            </a:pPr>
            <a:r>
              <a:rPr lang="en-US" u="sng" dirty="0"/>
              <a:t>e) “Middle-Level Manpower” </a:t>
            </a:r>
          </a:p>
          <a:p>
            <a:pPr marL="514350" indent="-514350">
              <a:buAutoNum type="arabicParenR"/>
            </a:pPr>
            <a:r>
              <a:rPr lang="en-US" dirty="0" smtClean="0"/>
              <a:t>who </a:t>
            </a:r>
            <a:r>
              <a:rPr lang="en-US" dirty="0"/>
              <a:t>have acquired practical skills and knowledge </a:t>
            </a:r>
            <a:r>
              <a:rPr lang="en-US" dirty="0" smtClean="0"/>
              <a:t>through formal </a:t>
            </a:r>
            <a:r>
              <a:rPr lang="en-US" dirty="0"/>
              <a:t>or non-formal education and </a:t>
            </a:r>
            <a:r>
              <a:rPr lang="en-US" dirty="0" smtClean="0"/>
              <a:t>training.</a:t>
            </a:r>
          </a:p>
          <a:p>
            <a:pPr marL="514350" indent="-514350">
              <a:buNone/>
            </a:pPr>
            <a:r>
              <a:rPr lang="en-US" dirty="0" smtClean="0"/>
              <a:t>2)  skilled </a:t>
            </a:r>
            <a:r>
              <a:rPr lang="en-US" dirty="0"/>
              <a:t>workers who have become highly competent in </a:t>
            </a:r>
            <a:r>
              <a:rPr lang="en-US" dirty="0" smtClean="0"/>
              <a:t>their trade </a:t>
            </a:r>
            <a:r>
              <a:rPr lang="en-US" dirty="0"/>
              <a:t>or craft as attested by industry.</a:t>
            </a: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buNone/>
            </a:pPr>
            <a:r>
              <a:rPr lang="en-US" u="sng" dirty="0" smtClean="0"/>
              <a:t>f) “Private Enterprises”-</a:t>
            </a:r>
            <a:r>
              <a:rPr lang="en-US" dirty="0" smtClean="0"/>
              <a:t> refers to an economic system under which property of all kinds can be privately owned</a:t>
            </a:r>
          </a:p>
          <a:p>
            <a:pPr>
              <a:buNone/>
            </a:pPr>
            <a:r>
              <a:rPr lang="en-US" dirty="0" smtClean="0"/>
              <a:t>g) “</a:t>
            </a:r>
            <a:r>
              <a:rPr lang="en-US" u="sng" dirty="0" smtClean="0"/>
              <a:t>Trainers</a:t>
            </a:r>
            <a:r>
              <a:rPr lang="en-US" dirty="0" smtClean="0"/>
              <a:t>” shall mean persons who direct the practice of skills towards immediate improvement in some task;</a:t>
            </a:r>
          </a:p>
          <a:p>
            <a:pPr>
              <a:buNone/>
            </a:pPr>
            <a:r>
              <a:rPr lang="en-US" dirty="0" smtClean="0"/>
              <a:t>h) “</a:t>
            </a:r>
            <a:r>
              <a:rPr lang="en-US" u="sng" dirty="0" err="1" smtClean="0"/>
              <a:t>Trainors</a:t>
            </a:r>
            <a:r>
              <a:rPr lang="en-US" u="sng" dirty="0" smtClean="0"/>
              <a:t>/trainers</a:t>
            </a:r>
            <a:r>
              <a:rPr lang="en-US" dirty="0" smtClean="0"/>
              <a:t>” shall mean persons who provide training to trainers aimed at developing the latter’s capacities</a:t>
            </a:r>
            <a:endParaRPr lang="en-US" dirty="0"/>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TotalTime>
  <Words>5132</Words>
  <Application>Microsoft Office PowerPoint</Application>
  <PresentationFormat>On-screen Show (4:3)</PresentationFormat>
  <Paragraphs>250</Paragraphs>
  <Slides>79</Slides>
  <Notes>1</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Office Theme</vt:lpstr>
      <vt:lpstr>REPUBLIC ACT NO. 7796 August 8, 1994</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ACT NO. 7796 August 8, 1994</dc:title>
  <dc:creator>Evelyn</dc:creator>
  <cp:lastModifiedBy>Carmelito M. Lauron, Sr.</cp:lastModifiedBy>
  <cp:revision>73</cp:revision>
  <dcterms:created xsi:type="dcterms:W3CDTF">2014-07-17T01:03:15Z</dcterms:created>
  <dcterms:modified xsi:type="dcterms:W3CDTF">2015-05-09T06:30:30Z</dcterms:modified>
</cp:coreProperties>
</file>